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12330"/>
              </p:ext>
            </p:extLst>
          </p:nvPr>
        </p:nvGraphicFramePr>
        <p:xfrm>
          <a:off x="0" y="15983"/>
          <a:ext cx="9142040" cy="7013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08"/>
                <a:gridCol w="1828408"/>
                <a:gridCol w="1828408"/>
                <a:gridCol w="1828408"/>
                <a:gridCol w="1828408"/>
              </a:tblGrid>
              <a:tr h="362961"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procedure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err="1" smtClean="0"/>
                        <a:t>difinition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indications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contraindications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technique</a:t>
                      </a:r>
                      <a:endParaRPr lang="en-US" sz="1100" b="1" dirty="0"/>
                    </a:p>
                  </a:txBody>
                  <a:tcPr/>
                </a:tc>
              </a:tr>
              <a:tr h="4044416"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err="1" smtClean="0"/>
                        <a:t>Gingectomy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Excision of the gingiva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AutoNum type="arabicPeriod"/>
                      </a:pPr>
                      <a:r>
                        <a:rPr lang="en-US" sz="1100" b="1" dirty="0" smtClean="0"/>
                        <a:t>Elimination</a:t>
                      </a:r>
                      <a:r>
                        <a:rPr lang="en-US" sz="1100" b="1" baseline="0" dirty="0" smtClean="0"/>
                        <a:t> of </a:t>
                      </a:r>
                      <a:r>
                        <a:rPr lang="en-US" sz="1100" b="1" baseline="0" dirty="0" err="1" smtClean="0"/>
                        <a:t>suprabony</a:t>
                      </a:r>
                      <a:r>
                        <a:rPr lang="en-US" sz="1100" b="1" baseline="0" dirty="0" smtClean="0"/>
                        <a:t> pockets regardless it’s depth when it’s firm or fibrous</a:t>
                      </a:r>
                    </a:p>
                    <a:p>
                      <a:pPr marL="342900" indent="-342900" algn="l" rtl="0">
                        <a:buAutoNum type="arabicPeriod"/>
                      </a:pPr>
                      <a:r>
                        <a:rPr lang="en-US" sz="1100" b="1" baseline="0" dirty="0" smtClean="0"/>
                        <a:t>Elimination of gingival enlargement</a:t>
                      </a:r>
                    </a:p>
                    <a:p>
                      <a:pPr marL="342900" indent="-342900" algn="l" rtl="0">
                        <a:buAutoNum type="arabicPeriod"/>
                      </a:pPr>
                      <a:r>
                        <a:rPr lang="en-US" sz="1100" b="1" baseline="0" dirty="0" err="1" smtClean="0"/>
                        <a:t>Elemination</a:t>
                      </a:r>
                      <a:r>
                        <a:rPr lang="en-US" sz="1100" b="1" baseline="0" dirty="0" smtClean="0"/>
                        <a:t> of </a:t>
                      </a:r>
                      <a:r>
                        <a:rPr lang="en-US" sz="1100" b="1" baseline="0" dirty="0" err="1" smtClean="0"/>
                        <a:t>suprabony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periodantal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baseline="0" dirty="0" err="1" smtClean="0"/>
                        <a:t>abcesses</a:t>
                      </a:r>
                      <a:r>
                        <a:rPr lang="en-US" sz="1100" b="1" baseline="0" dirty="0" smtClean="0"/>
                        <a:t> 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AutoNum type="arabicPeriod"/>
                      </a:pPr>
                      <a:r>
                        <a:rPr lang="en-US" sz="1100" b="1" dirty="0" smtClean="0"/>
                        <a:t>The need for bone surgery</a:t>
                      </a:r>
                    </a:p>
                    <a:p>
                      <a:pPr marL="342900" indent="-342900" algn="l" rtl="0">
                        <a:buAutoNum type="arabicPeriod"/>
                      </a:pPr>
                      <a:r>
                        <a:rPr lang="en-US" sz="1100" b="1" dirty="0" smtClean="0"/>
                        <a:t>Bottom of the pocket is apical to </a:t>
                      </a:r>
                      <a:r>
                        <a:rPr lang="en-US" sz="1100" b="1" dirty="0" err="1" smtClean="0"/>
                        <a:t>mucogingival</a:t>
                      </a:r>
                      <a:r>
                        <a:rPr lang="en-US" sz="1100" b="1" dirty="0" smtClean="0"/>
                        <a:t> junction</a:t>
                      </a:r>
                    </a:p>
                    <a:p>
                      <a:pPr marL="342900" indent="-342900" algn="l" rtl="0">
                        <a:buAutoNum type="arabicPeriod"/>
                      </a:pPr>
                      <a:r>
                        <a:rPr lang="en-US" sz="1100" b="1" dirty="0" smtClean="0"/>
                        <a:t>Esthetic consideration (anterior maxilla)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dirty="0" smtClean="0"/>
                        <a:t>Pocket exploration</a:t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-pocket Marking (outline the course)</a:t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- </a:t>
                      </a:r>
                      <a:r>
                        <a:rPr lang="en-US" sz="1100" b="1" dirty="0" err="1" smtClean="0"/>
                        <a:t>buccal</a:t>
                      </a:r>
                      <a:r>
                        <a:rPr lang="en-US" sz="1100" b="1" baseline="0" dirty="0" smtClean="0"/>
                        <a:t> and lingual incision using </a:t>
                      </a:r>
                      <a:r>
                        <a:rPr lang="en-US" sz="1100" b="1" baseline="0" dirty="0" err="1" smtClean="0"/>
                        <a:t>kirkland</a:t>
                      </a:r>
                      <a:r>
                        <a:rPr lang="en-US" sz="1100" b="1" baseline="0" dirty="0" smtClean="0"/>
                        <a:t> knife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baseline="0" dirty="0" smtClean="0"/>
                        <a:t>Interdental incision using </a:t>
                      </a:r>
                      <a:r>
                        <a:rPr lang="en-US" sz="1100" b="1" baseline="0" dirty="0" err="1" smtClean="0"/>
                        <a:t>orban</a:t>
                      </a:r>
                      <a:r>
                        <a:rPr lang="en-US" sz="1100" b="1" baseline="0" dirty="0" smtClean="0"/>
                        <a:t> knife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baseline="0" dirty="0" smtClean="0"/>
                        <a:t>Incision should be beveled 45 degrees with tooth surface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baseline="0" dirty="0" smtClean="0"/>
                        <a:t>Incision should be </a:t>
                      </a:r>
                      <a:r>
                        <a:rPr lang="en-US" sz="1100" b="1" baseline="0" dirty="0" err="1" smtClean="0"/>
                        <a:t>startedapical</a:t>
                      </a:r>
                      <a:r>
                        <a:rPr lang="en-US" sz="1100" b="1" baseline="0" dirty="0" smtClean="0"/>
                        <a:t> to point marking </a:t>
                      </a:r>
                      <a:r>
                        <a:rPr lang="en-US" sz="1100" b="1" baseline="0" dirty="0" err="1" smtClean="0"/>
                        <a:t>coronally</a:t>
                      </a:r>
                      <a:r>
                        <a:rPr lang="en-US" sz="1100" b="1" baseline="0" dirty="0" smtClean="0"/>
                        <a:t> to a point between the base of pocket and crest of bone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baseline="0" dirty="0" smtClean="0"/>
                        <a:t>Remove the pocket, clean and </a:t>
                      </a:r>
                      <a:r>
                        <a:rPr lang="en-US" sz="1100" b="1" baseline="0" dirty="0" err="1" smtClean="0"/>
                        <a:t>curatte</a:t>
                      </a:r>
                      <a:r>
                        <a:rPr lang="en-US" sz="1100" b="1" baseline="0" dirty="0" smtClean="0"/>
                        <a:t> the area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baseline="0" dirty="0" smtClean="0"/>
                        <a:t>Cover with surgical pack</a:t>
                      </a:r>
                      <a:endParaRPr lang="en-US" sz="1100" b="1" dirty="0"/>
                    </a:p>
                  </a:txBody>
                  <a:tcPr/>
                </a:tc>
              </a:tr>
              <a:tr h="2592574"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err="1" smtClean="0"/>
                        <a:t>Gingivoplasty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Reshaping the gingiva to create physiologic gingival contour with</a:t>
                      </a:r>
                      <a:r>
                        <a:rPr lang="en-US" sz="1100" b="1" baseline="0" dirty="0" smtClean="0"/>
                        <a:t> sole purpose of </a:t>
                      </a:r>
                      <a:r>
                        <a:rPr lang="en-US" sz="1100" b="1" baseline="0" dirty="0" err="1" smtClean="0"/>
                        <a:t>recontouring</a:t>
                      </a:r>
                      <a:r>
                        <a:rPr lang="en-US" sz="1100" b="1" baseline="0" dirty="0" smtClean="0"/>
                        <a:t> in absence of pockets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Gingival &amp; </a:t>
                      </a:r>
                      <a:r>
                        <a:rPr lang="en-US" sz="1100" b="1" dirty="0" err="1" smtClean="0"/>
                        <a:t>periodonta</a:t>
                      </a:r>
                      <a:r>
                        <a:rPr lang="en-US" sz="1100" b="1" dirty="0" smtClean="0"/>
                        <a:t>; diseases:</a:t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1. gingival clefts and craters</a:t>
                      </a:r>
                    </a:p>
                    <a:p>
                      <a:pPr algn="l" rtl="0"/>
                      <a:r>
                        <a:rPr lang="en-US" sz="1100" b="1" dirty="0" smtClean="0"/>
                        <a:t>2.</a:t>
                      </a:r>
                      <a:r>
                        <a:rPr lang="en-US" sz="1100" b="1" baseline="0" dirty="0" smtClean="0"/>
                        <a:t> crater-like interdental papillae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b="1" dirty="0" smtClean="0"/>
                        <a:t>------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dirty="0" smtClean="0"/>
                        <a:t>Accomplished by periodontal knife, </a:t>
                      </a:r>
                      <a:r>
                        <a:rPr lang="en-US" sz="1100" b="1" dirty="0" err="1" smtClean="0"/>
                        <a:t>scalple,rotary</a:t>
                      </a:r>
                      <a:r>
                        <a:rPr lang="en-US" sz="1100" b="1" dirty="0" smtClean="0"/>
                        <a:t> course diamond stones or electrodes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100" b="1" dirty="0" smtClean="0"/>
                        <a:t>Consists of :</a:t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1. tapering the gingival margin</a:t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2. creating a </a:t>
                      </a:r>
                      <a:r>
                        <a:rPr lang="en-US" sz="1100" b="1" dirty="0" err="1" smtClean="0"/>
                        <a:t>scallooped</a:t>
                      </a:r>
                      <a:r>
                        <a:rPr lang="en-US" sz="1100" b="1" baseline="0" dirty="0" smtClean="0"/>
                        <a:t> marginal outline</a:t>
                      </a:r>
                      <a:br>
                        <a:rPr lang="en-US" sz="1100" b="1" baseline="0" dirty="0" smtClean="0"/>
                      </a:br>
                      <a:r>
                        <a:rPr lang="en-US" sz="1100" b="1" baseline="0" dirty="0" smtClean="0"/>
                        <a:t>3. thinning attached gingiva</a:t>
                      </a:r>
                      <a:br>
                        <a:rPr lang="en-US" sz="1100" b="1" baseline="0" dirty="0" smtClean="0"/>
                      </a:br>
                      <a:r>
                        <a:rPr lang="en-US" sz="1100" b="1" baseline="0" dirty="0" smtClean="0"/>
                        <a:t>4. shaping interdental </a:t>
                      </a:r>
                      <a:r>
                        <a:rPr lang="en-US" sz="1100" b="1" baseline="0" dirty="0" err="1" smtClean="0"/>
                        <a:t>papllae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6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15616" y="58052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Surgical </a:t>
            </a:r>
            <a:r>
              <a:rPr lang="en-US" sz="4400" b="1" dirty="0" err="1" smtClean="0"/>
              <a:t>gingivectomy</a:t>
            </a:r>
            <a:endParaRPr lang="en-US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43" y="332656"/>
            <a:ext cx="52768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176464" cy="47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115616" y="58052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Pocket marker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134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1560" y="494116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Surgical pack</a:t>
            </a:r>
            <a:endParaRPr lang="en-US" sz="4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5"/>
            <a:ext cx="6774278" cy="23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1560" y="494116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Gingivectomy</a:t>
            </a:r>
            <a:r>
              <a:rPr lang="en-US" sz="4400" b="1" dirty="0" smtClean="0"/>
              <a:t> by </a:t>
            </a:r>
            <a:r>
              <a:rPr lang="en-US" sz="4400" b="1" dirty="0" err="1" smtClean="0"/>
              <a:t>electrosurgey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77" y="1268760"/>
            <a:ext cx="5183235" cy="309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9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1560" y="494116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periodontal knives</a:t>
            </a:r>
            <a:endParaRPr lang="en-US" sz="4400" b="1" dirty="0"/>
          </a:p>
        </p:txBody>
      </p:sp>
      <p:pic>
        <p:nvPicPr>
          <p:cNvPr id="3074" name="Picture 2" descr="نتيجة بحث الصور عن ‪kirkland knife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3" y="692696"/>
            <a:ext cx="7510059" cy="41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628800"/>
            <a:ext cx="8588353" cy="249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95536" y="46531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Interrupted incision</a:t>
            </a:r>
            <a:endParaRPr lang="en-US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004048" y="468141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continuous incision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33456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</Words>
  <Application>Microsoft Office PowerPoint</Application>
  <PresentationFormat>عرض على الشاشة (3:4)‏</PresentationFormat>
  <Paragraphs>33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Juaitem 2</dc:creator>
  <cp:lastModifiedBy>Juaitem 2</cp:lastModifiedBy>
  <cp:revision>4</cp:revision>
  <dcterms:created xsi:type="dcterms:W3CDTF">2017-05-10T07:22:37Z</dcterms:created>
  <dcterms:modified xsi:type="dcterms:W3CDTF">2017-05-10T08:12:44Z</dcterms:modified>
</cp:coreProperties>
</file>