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90" r:id="rId7"/>
    <p:sldId id="261" r:id="rId8"/>
    <p:sldId id="262" r:id="rId9"/>
    <p:sldId id="270" r:id="rId10"/>
    <p:sldId id="272" r:id="rId11"/>
    <p:sldId id="263" r:id="rId12"/>
    <p:sldId id="264" r:id="rId13"/>
    <p:sldId id="265" r:id="rId14"/>
    <p:sldId id="266" r:id="rId15"/>
    <p:sldId id="267" r:id="rId16"/>
    <p:sldId id="268" r:id="rId17"/>
    <p:sldId id="284" r:id="rId18"/>
    <p:sldId id="283" r:id="rId19"/>
    <p:sldId id="269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5" r:id="rId29"/>
    <p:sldId id="286" r:id="rId30"/>
    <p:sldId id="287" r:id="rId31"/>
    <p:sldId id="289" r:id="rId32"/>
    <p:sldId id="278" r:id="rId33"/>
    <p:sldId id="288" r:id="rId34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66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9C6F-FD8E-4961-850E-D9B5CEBF7077}" type="datetimeFigureOut">
              <a:rPr lang="ar-JO" smtClean="0"/>
              <a:pPr/>
              <a:t>07/02/1438</a:t>
            </a:fld>
            <a:endParaRPr lang="ar-JO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C3BD-74D0-4B17-9AC9-2F46FAF92E89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9C6F-FD8E-4961-850E-D9B5CEBF7077}" type="datetimeFigureOut">
              <a:rPr lang="ar-JO" smtClean="0"/>
              <a:pPr/>
              <a:t>07/02/1438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C3BD-74D0-4B17-9AC9-2F46FAF92E89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9C6F-FD8E-4961-850E-D9B5CEBF7077}" type="datetimeFigureOut">
              <a:rPr lang="ar-JO" smtClean="0"/>
              <a:pPr/>
              <a:t>07/02/1438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C3BD-74D0-4B17-9AC9-2F46FAF92E89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9C6F-FD8E-4961-850E-D9B5CEBF7077}" type="datetimeFigureOut">
              <a:rPr lang="ar-JO" smtClean="0"/>
              <a:pPr/>
              <a:t>07/02/1438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C3BD-74D0-4B17-9AC9-2F46FAF92E89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9C6F-FD8E-4961-850E-D9B5CEBF7077}" type="datetimeFigureOut">
              <a:rPr lang="ar-JO" smtClean="0"/>
              <a:pPr/>
              <a:t>07/02/1438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C3BD-74D0-4B17-9AC9-2F46FAF92E89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9C6F-FD8E-4961-850E-D9B5CEBF7077}" type="datetimeFigureOut">
              <a:rPr lang="ar-JO" smtClean="0"/>
              <a:pPr/>
              <a:t>07/02/1438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C3BD-74D0-4B17-9AC9-2F46FAF92E89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9C6F-FD8E-4961-850E-D9B5CEBF7077}" type="datetimeFigureOut">
              <a:rPr lang="ar-JO" smtClean="0"/>
              <a:pPr/>
              <a:t>07/02/1438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C3BD-74D0-4B17-9AC9-2F46FAF92E89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9C6F-FD8E-4961-850E-D9B5CEBF7077}" type="datetimeFigureOut">
              <a:rPr lang="ar-JO" smtClean="0"/>
              <a:pPr/>
              <a:t>07/02/1438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C3BD-74D0-4B17-9AC9-2F46FAF92E89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9C6F-FD8E-4961-850E-D9B5CEBF7077}" type="datetimeFigureOut">
              <a:rPr lang="ar-JO" smtClean="0"/>
              <a:pPr/>
              <a:t>07/02/1438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C3BD-74D0-4B17-9AC9-2F46FAF92E89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9C6F-FD8E-4961-850E-D9B5CEBF7077}" type="datetimeFigureOut">
              <a:rPr lang="ar-JO" smtClean="0"/>
              <a:pPr/>
              <a:t>07/02/1438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C3BD-74D0-4B17-9AC9-2F46FAF92E89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9C6F-FD8E-4961-850E-D9B5CEBF7077}" type="datetimeFigureOut">
              <a:rPr lang="ar-JO" smtClean="0"/>
              <a:pPr/>
              <a:t>07/02/1438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D3FC3BD-74D0-4B17-9AC9-2F46FAF92E89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2A9C6F-FD8E-4961-850E-D9B5CEBF7077}" type="datetimeFigureOut">
              <a:rPr lang="ar-JO" smtClean="0"/>
              <a:pPr/>
              <a:t>07/02/1438</a:t>
            </a:fld>
            <a:endParaRPr lang="ar-JO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3FC3BD-74D0-4B17-9AC9-2F46FAF92E89}" type="slidenum">
              <a:rPr lang="ar-JO" smtClean="0"/>
              <a:pPr/>
              <a:t>‹#›</a:t>
            </a:fld>
            <a:endParaRPr lang="ar-JO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785794"/>
            <a:ext cx="7851648" cy="1828800"/>
          </a:xfrm>
        </p:spPr>
        <p:txBody>
          <a:bodyPr/>
          <a:lstStyle/>
          <a:p>
            <a:pPr algn="ctr"/>
            <a:r>
              <a:rPr lang="en-US" dirty="0" smtClean="0">
                <a:cs typeface="Times New Roman" pitchFamily="18" charset="0"/>
              </a:rPr>
              <a:t>GASTROINTESTINAL TRACT BLEEDING</a:t>
            </a:r>
            <a:endParaRPr lang="ar-J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871806"/>
          </a:xfrm>
        </p:spPr>
        <p:txBody>
          <a:bodyPr>
            <a:normAutofit fontScale="85000" lnSpcReduction="20000"/>
          </a:bodyPr>
          <a:lstStyle/>
          <a:p>
            <a:pPr algn="ctr" rtl="0"/>
            <a:r>
              <a:rPr lang="en-US" b="1" dirty="0" smtClean="0"/>
              <a:t>Dr. OMAR ALQUDAH</a:t>
            </a:r>
          </a:p>
          <a:p>
            <a:pPr algn="ctr" rtl="0"/>
            <a:r>
              <a:rPr lang="en-US" b="1" dirty="0" smtClean="0"/>
              <a:t>SPECIALIST INTERNAL MEDICINE </a:t>
            </a:r>
          </a:p>
          <a:p>
            <a:pPr algn="ctr" rtl="0"/>
            <a:r>
              <a:rPr lang="en-US" b="1" dirty="0" smtClean="0"/>
              <a:t>GASTROENTEROLOGY FELLOW</a:t>
            </a:r>
          </a:p>
          <a:p>
            <a:pPr algn="ctr" rtl="0"/>
            <a:endParaRPr lang="en-US" dirty="0" smtClean="0"/>
          </a:p>
          <a:p>
            <a:pPr algn="ctr" rtl="0"/>
            <a:r>
              <a:rPr lang="en-US" b="1" smtClean="0"/>
              <a:t>SUPERVISED </a:t>
            </a:r>
            <a:r>
              <a:rPr lang="en-US" b="1" smtClean="0"/>
              <a:t>BY: </a:t>
            </a:r>
            <a:endParaRPr lang="en-US" b="1" dirty="0" smtClean="0"/>
          </a:p>
          <a:p>
            <a:pPr algn="ctr" rtl="0"/>
            <a:r>
              <a:rPr lang="en-US" b="1" dirty="0" smtClean="0"/>
              <a:t>Dr. AWNI ABU SNEINEH</a:t>
            </a:r>
          </a:p>
          <a:p>
            <a:pPr algn="ctr" rtl="0"/>
            <a:r>
              <a:rPr lang="en-US" b="1" dirty="0" smtClean="0"/>
              <a:t>CONSULTANT  GASTROENTEROLOGIST</a:t>
            </a:r>
          </a:p>
          <a:p>
            <a:pPr algn="ctr" rtl="0"/>
            <a:r>
              <a:rPr lang="en-US" b="1" dirty="0" smtClean="0"/>
              <a:t>FACULTY OF MEDICINE</a:t>
            </a:r>
            <a:endParaRPr lang="ar-JO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-274320" algn="l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US" b="1" u="sng" dirty="0" smtClean="0"/>
              <a:t>Drugs:</a:t>
            </a:r>
            <a:r>
              <a:rPr lang="en-US" dirty="0" smtClean="0"/>
              <a:t> </a:t>
            </a:r>
          </a:p>
          <a:p>
            <a:pPr marL="274320" lvl="1" indent="-274320" algn="l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US" dirty="0" smtClean="0"/>
              <a:t> </a:t>
            </a:r>
            <a:r>
              <a:rPr lang="en-US" b="1" dirty="0" smtClean="0"/>
              <a:t>Chronic use of aspirin and NSAIDs, or  Corticosteroids</a:t>
            </a:r>
          </a:p>
          <a:p>
            <a:pPr marL="274320" lvl="1" indent="-274320" algn="l">
              <a:spcBef>
                <a:spcPts val="580"/>
              </a:spcBef>
              <a:buClr>
                <a:schemeClr val="accent1"/>
              </a:buClr>
              <a:buNone/>
            </a:pPr>
            <a:endParaRPr lang="en-US" sz="1200" dirty="0" smtClean="0"/>
          </a:p>
          <a:p>
            <a:pPr algn="l" rtl="0"/>
            <a:r>
              <a:rPr lang="en-US" sz="2000" dirty="0" smtClean="0"/>
              <a:t>Risk factors for the development of NSAID-associated gastric and duodenal ulcers include </a:t>
            </a:r>
            <a:r>
              <a:rPr lang="en-US" sz="2000" b="1" dirty="0" smtClean="0"/>
              <a:t>advanced age, history of previous ulcer disease, concomitant use of corticosteroids and anticoagulants, higher doses of NSAIDs, and serious systemic disorders</a:t>
            </a:r>
            <a:r>
              <a:rPr lang="en-US" sz="2000" dirty="0" smtClean="0"/>
              <a:t>.</a:t>
            </a:r>
          </a:p>
          <a:p>
            <a:pPr algn="l" rtl="0"/>
            <a:r>
              <a:rPr lang="en-US" sz="2000" dirty="0" smtClean="0"/>
              <a:t>Systemic effects of NSAIDs appear to play a predominant role through the decreased synthesis of mucosal prostaglandins. </a:t>
            </a:r>
          </a:p>
          <a:p>
            <a:pPr algn="l" rtl="0"/>
            <a:r>
              <a:rPr lang="en-US" sz="2000" dirty="0" smtClean="0"/>
              <a:t>NSAIDs: </a:t>
            </a:r>
            <a:r>
              <a:rPr lang="en-US" sz="2000" dirty="0" err="1" smtClean="0"/>
              <a:t>ibuprufen</a:t>
            </a:r>
            <a:r>
              <a:rPr lang="en-US" sz="2000" dirty="0" smtClean="0"/>
              <a:t>, </a:t>
            </a:r>
            <a:r>
              <a:rPr lang="en-US" sz="2000" dirty="0" err="1" smtClean="0"/>
              <a:t>naproxin</a:t>
            </a:r>
            <a:r>
              <a:rPr lang="en-US" sz="2000" dirty="0" smtClean="0"/>
              <a:t>, </a:t>
            </a:r>
            <a:r>
              <a:rPr lang="en-US" sz="2000" dirty="0" err="1" smtClean="0"/>
              <a:t>diclofinac</a:t>
            </a:r>
            <a:r>
              <a:rPr lang="en-US" sz="2000" dirty="0" smtClean="0"/>
              <a:t>, </a:t>
            </a:r>
            <a:r>
              <a:rPr lang="en-US" sz="2000" dirty="0" err="1" smtClean="0"/>
              <a:t>indomethacin</a:t>
            </a:r>
            <a:r>
              <a:rPr lang="en-US" sz="2000" dirty="0" smtClean="0"/>
              <a:t>,  </a:t>
            </a:r>
            <a:endParaRPr lang="ar-JO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368280"/>
          </a:xfrm>
        </p:spPr>
        <p:txBody>
          <a:bodyPr>
            <a:normAutofit fontScale="90000"/>
          </a:bodyPr>
          <a:lstStyle/>
          <a:p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42918"/>
            <a:ext cx="7772400" cy="5376882"/>
          </a:xfrm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b="1" dirty="0" smtClean="0"/>
              <a:t>2- acute stress gastritis</a:t>
            </a:r>
            <a:endParaRPr lang="ar-JO" b="1" dirty="0" smtClean="0"/>
          </a:p>
          <a:p>
            <a:pPr algn="l" rtl="0"/>
            <a:r>
              <a:rPr lang="en-US" dirty="0" smtClean="0"/>
              <a:t>Acute stress gastritis results from predisposing clinical conditions that have the potential to alter the local mucosal protective barriers, </a:t>
            </a:r>
            <a:r>
              <a:rPr lang="en-US" dirty="0" smtClean="0"/>
              <a:t>such as: mucus</a:t>
            </a:r>
            <a:r>
              <a:rPr lang="en-US" dirty="0" smtClean="0"/>
              <a:t>, </a:t>
            </a:r>
            <a:r>
              <a:rPr lang="en-US" dirty="0" smtClean="0"/>
              <a:t>bicarbonate</a:t>
            </a:r>
            <a:r>
              <a:rPr lang="en-US" dirty="0" smtClean="0"/>
              <a:t>, blood flow, and prostaglandin synthesis. </a:t>
            </a:r>
            <a:endParaRPr lang="en-US" dirty="0" smtClean="0"/>
          </a:p>
          <a:p>
            <a:pPr algn="l" rtl="0"/>
            <a:r>
              <a:rPr lang="en-US" dirty="0" smtClean="0"/>
              <a:t>Any </a:t>
            </a:r>
            <a:r>
              <a:rPr lang="en-US" dirty="0" smtClean="0"/>
              <a:t>disease process that disrupts the balance of these factors results in </a:t>
            </a:r>
            <a:r>
              <a:rPr lang="en-US" b="1" dirty="0" smtClean="0"/>
              <a:t>diffuse</a:t>
            </a:r>
            <a:r>
              <a:rPr lang="en-US" dirty="0" smtClean="0"/>
              <a:t> gastric mucosal erosions.</a:t>
            </a:r>
          </a:p>
          <a:p>
            <a:pPr algn="l" rtl="0"/>
            <a:r>
              <a:rPr lang="en-US" dirty="0" smtClean="0"/>
              <a:t>This is most commonly observed in patients who have undergone episodes of </a:t>
            </a:r>
            <a:r>
              <a:rPr lang="en-US" b="1" dirty="0" smtClean="0"/>
              <a:t>shock, multiple trauma, acute respiratory distress syndrome, systemic respiratory distress syndrome, acute renal failure, and sepsis.</a:t>
            </a:r>
          </a:p>
          <a:p>
            <a:pPr algn="l" rtl="0"/>
            <a:r>
              <a:rPr lang="en-US" dirty="0" smtClean="0"/>
              <a:t>The principal mechanisms involved are decreased </a:t>
            </a:r>
            <a:r>
              <a:rPr lang="en-US" dirty="0" err="1" smtClean="0"/>
              <a:t>splanchnic</a:t>
            </a:r>
            <a:r>
              <a:rPr lang="en-US" dirty="0" smtClean="0"/>
              <a:t> mucosal blood flow and altered gastric luminal acidity.</a:t>
            </a:r>
          </a:p>
          <a:p>
            <a:pPr algn="l">
              <a:buNone/>
            </a:pP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 descr="stress gastrit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428736"/>
            <a:ext cx="7000924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00174"/>
            <a:ext cx="7772400" cy="4519626"/>
          </a:xfrm>
        </p:spPr>
        <p:txBody>
          <a:bodyPr/>
          <a:lstStyle/>
          <a:p>
            <a:pPr algn="l" rtl="0" fontAlgn="auto">
              <a:spcAft>
                <a:spcPts val="0"/>
              </a:spcAft>
              <a:buNone/>
              <a:defRPr/>
            </a:pPr>
            <a:r>
              <a:rPr lang="en-US" b="1" dirty="0" smtClean="0"/>
              <a:t>3-Mallory-Weiss tear:</a:t>
            </a:r>
            <a:endParaRPr lang="en-US" dirty="0" smtClean="0"/>
          </a:p>
          <a:p>
            <a:pPr lvl="1" algn="l" rtl="0">
              <a:defRPr/>
            </a:pPr>
            <a:r>
              <a:rPr lang="en-US" dirty="0" smtClean="0"/>
              <a:t>A mucosal laceration of the gastric </a:t>
            </a:r>
            <a:r>
              <a:rPr lang="en-US" dirty="0" err="1" smtClean="0"/>
              <a:t>cardia</a:t>
            </a:r>
            <a:r>
              <a:rPr lang="en-US" dirty="0" smtClean="0"/>
              <a:t> or </a:t>
            </a:r>
            <a:r>
              <a:rPr lang="en-US" dirty="0" err="1" smtClean="0"/>
              <a:t>gastroesophageal</a:t>
            </a:r>
            <a:r>
              <a:rPr lang="en-US" dirty="0" smtClean="0"/>
              <a:t> junction</a:t>
            </a:r>
            <a:r>
              <a:rPr lang="en-US" b="1" dirty="0" smtClean="0"/>
              <a:t>.</a:t>
            </a:r>
            <a:endParaRPr lang="en-US" sz="3200" dirty="0" smtClean="0"/>
          </a:p>
          <a:p>
            <a:pPr lvl="1" algn="l" rtl="0">
              <a:defRPr/>
            </a:pPr>
            <a:r>
              <a:rPr lang="en-US" dirty="0" smtClean="0"/>
              <a:t>Account for approximately </a:t>
            </a:r>
            <a:r>
              <a:rPr lang="en-US" b="1" dirty="0" smtClean="0"/>
              <a:t>5% to 15% of all cases of upper GI</a:t>
            </a:r>
            <a:r>
              <a:rPr lang="en-US" dirty="0" smtClean="0"/>
              <a:t> bleeding and are relatively common in alcoholics</a:t>
            </a:r>
            <a:r>
              <a:rPr lang="en-US" sz="2000" b="1" dirty="0" smtClean="0"/>
              <a:t>.</a:t>
            </a:r>
            <a:endParaRPr lang="en-US" sz="3200" dirty="0" smtClean="0"/>
          </a:p>
          <a:p>
            <a:pPr lvl="1" algn="l" rtl="0">
              <a:defRPr/>
            </a:pPr>
            <a:r>
              <a:rPr lang="en-US" dirty="0" smtClean="0"/>
              <a:t>The classic presentation is that of repeated retching, vomiting or coughing followed by </a:t>
            </a:r>
            <a:r>
              <a:rPr lang="en-US" dirty="0" err="1" smtClean="0"/>
              <a:t>hematemesis</a:t>
            </a:r>
            <a:r>
              <a:rPr lang="en-US" sz="3200" dirty="0" smtClean="0"/>
              <a:t>.</a:t>
            </a:r>
          </a:p>
          <a:p>
            <a:pPr lvl="1" algn="l" rtl="0">
              <a:defRPr/>
            </a:pPr>
            <a:r>
              <a:rPr lang="en-US" dirty="0" smtClean="0"/>
              <a:t>Only 10% present with hemodynamic compromise.</a:t>
            </a:r>
            <a:endParaRPr lang="en-US" sz="3200" dirty="0" smtClean="0"/>
          </a:p>
          <a:p>
            <a:pPr lvl="1" algn="l" rtl="0">
              <a:defRPr/>
            </a:pPr>
            <a:r>
              <a:rPr lang="en-US" dirty="0" smtClean="0"/>
              <a:t>Bleeding is self-limited in 90% of cases</a:t>
            </a:r>
            <a:endParaRPr lang="en-US" sz="3200" dirty="0" smtClean="0"/>
          </a:p>
          <a:p>
            <a:pPr algn="l">
              <a:buNone/>
            </a:pP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pPr algn="l">
              <a:buNone/>
            </a:pPr>
            <a:r>
              <a:rPr lang="ar-JO" b="1" dirty="0" smtClean="0"/>
              <a:t> </a:t>
            </a:r>
            <a:r>
              <a:rPr lang="en-US" b="1" dirty="0" smtClean="0"/>
              <a:t>4-Esophagitis/esophageal ulcer</a:t>
            </a:r>
            <a:endParaRPr lang="ar-JO" dirty="0"/>
          </a:p>
        </p:txBody>
      </p:sp>
      <p:pic>
        <p:nvPicPr>
          <p:cNvPr id="4" name="Picture 3" descr="esophag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785926"/>
            <a:ext cx="7922124" cy="4714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b="1" dirty="0" smtClean="0">
                <a:cs typeface="Arial" pitchFamily="34" charset="0"/>
              </a:rPr>
              <a:t>5-Neoplasm</a:t>
            </a:r>
            <a:endParaRPr lang="en-US" dirty="0" smtClean="0">
              <a:cs typeface="Arial" pitchFamily="34" charset="0"/>
            </a:endParaRPr>
          </a:p>
          <a:p>
            <a:pPr lvl="1" algn="l" rtl="0">
              <a:buNone/>
            </a:pPr>
            <a:r>
              <a:rPr lang="en-US" dirty="0" smtClean="0">
                <a:cs typeface="Arial" pitchFamily="34" charset="0"/>
              </a:rPr>
              <a:t>Gastric cancer </a:t>
            </a:r>
          </a:p>
          <a:p>
            <a:pPr lvl="1" algn="l" rtl="0">
              <a:buNone/>
            </a:pPr>
            <a:r>
              <a:rPr lang="en-US" dirty="0" smtClean="0">
                <a:cs typeface="Arial" pitchFamily="34" charset="0"/>
              </a:rPr>
              <a:t>Esophageal cancer</a:t>
            </a:r>
          </a:p>
          <a:p>
            <a:pPr lvl="1" algn="l" rtl="0">
              <a:buNone/>
            </a:pPr>
            <a:r>
              <a:rPr lang="en-US" dirty="0" err="1" smtClean="0">
                <a:cs typeface="Arial" pitchFamily="34" charset="0"/>
              </a:rPr>
              <a:t>Stromal</a:t>
            </a:r>
            <a:r>
              <a:rPr lang="en-US" dirty="0" smtClean="0">
                <a:cs typeface="Arial" pitchFamily="34" charset="0"/>
              </a:rPr>
              <a:t> tumor</a:t>
            </a:r>
          </a:p>
          <a:p>
            <a:endParaRPr lang="ar-JO" dirty="0"/>
          </a:p>
        </p:txBody>
      </p:sp>
      <p:pic>
        <p:nvPicPr>
          <p:cNvPr id="4" name="Picture 3" descr="gastric can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1928802"/>
            <a:ext cx="4905378" cy="4219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4400552" cy="5395930"/>
          </a:xfrm>
        </p:spPr>
        <p:txBody>
          <a:bodyPr>
            <a:normAutofit fontScale="92500" lnSpcReduction="10000"/>
          </a:bodyPr>
          <a:lstStyle/>
          <a:p>
            <a:pPr algn="l" rtl="0" fontAlgn="auto">
              <a:spcAft>
                <a:spcPts val="0"/>
              </a:spcAft>
              <a:buNone/>
              <a:defRPr/>
            </a:pPr>
            <a:r>
              <a:rPr lang="en-US" b="1" dirty="0" smtClean="0"/>
              <a:t>6- Vascular anomalies</a:t>
            </a:r>
            <a:endParaRPr lang="en-US" dirty="0" smtClean="0"/>
          </a:p>
          <a:p>
            <a:pPr algn="l" rtl="0">
              <a:defRPr/>
            </a:pPr>
            <a:r>
              <a:rPr lang="en-US" dirty="0" smtClean="0"/>
              <a:t>An unusual cause of upper GI bleeding, accounting for only 5% of cases</a:t>
            </a:r>
            <a:r>
              <a:rPr lang="en-US" b="1" dirty="0" smtClean="0"/>
              <a:t>..</a:t>
            </a:r>
            <a:endParaRPr lang="en-US" sz="3300" dirty="0" smtClean="0"/>
          </a:p>
          <a:p>
            <a:pPr algn="l" rtl="0">
              <a:defRPr/>
            </a:pPr>
            <a:r>
              <a:rPr lang="en-US" b="1" dirty="0" err="1" smtClean="0"/>
              <a:t>Angiodysplasia</a:t>
            </a:r>
            <a:r>
              <a:rPr lang="en-US" dirty="0" smtClean="0"/>
              <a:t>, whether sporadic or secondary, is the most common vascular anomaly seen in the GI tract</a:t>
            </a:r>
          </a:p>
          <a:p>
            <a:pPr algn="l" rtl="0">
              <a:defRPr/>
            </a:pPr>
            <a:r>
              <a:rPr lang="en-US" dirty="0" smtClean="0"/>
              <a:t>Are dilated, tortuous vessels in the mucosa and </a:t>
            </a:r>
            <a:r>
              <a:rPr lang="en-US" dirty="0" err="1" smtClean="0"/>
              <a:t>submucosa</a:t>
            </a:r>
            <a:r>
              <a:rPr lang="en-US" dirty="0" smtClean="0"/>
              <a:t>.</a:t>
            </a:r>
          </a:p>
          <a:p>
            <a:pPr algn="l" rtl="0">
              <a:defRPr/>
            </a:pPr>
            <a:r>
              <a:rPr lang="en-US" dirty="0" smtClean="0"/>
              <a:t>lead to occult blood loss, but can also cause overt GI bleeding</a:t>
            </a:r>
            <a:r>
              <a:rPr lang="en-US" sz="2900" dirty="0" smtClean="0"/>
              <a:t>.</a:t>
            </a:r>
          </a:p>
          <a:p>
            <a:pPr lvl="2" algn="l" rtl="0"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lvl="2" algn="l" rtl="0"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lvl="2" algn="l" rtl="0" fontAlgn="auto">
              <a:spcAft>
                <a:spcPts val="0"/>
              </a:spcAft>
              <a:buNone/>
              <a:defRPr/>
            </a:pPr>
            <a:endParaRPr lang="en-US" dirty="0" smtClean="0"/>
          </a:p>
        </p:txBody>
      </p:sp>
      <p:pic>
        <p:nvPicPr>
          <p:cNvPr id="4" name="Picture 3" descr="angiodysplas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2428868"/>
            <a:ext cx="3786214" cy="2633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Esophageal/gastric </a:t>
            </a:r>
            <a:r>
              <a:rPr lang="en-US" b="1" dirty="0" err="1" smtClean="0"/>
              <a:t>varices</a:t>
            </a:r>
            <a:r>
              <a:rPr lang="en-US" b="1" dirty="0" smtClean="0"/>
              <a:t>.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>
            <a:normAutofit lnSpcReduction="10000"/>
          </a:bodyPr>
          <a:lstStyle/>
          <a:p>
            <a:pPr algn="l" rtl="0"/>
            <a:endParaRPr lang="en-US" b="1" dirty="0" smtClean="0"/>
          </a:p>
          <a:p>
            <a:pPr algn="l" rtl="0"/>
            <a:r>
              <a:rPr lang="en-US" dirty="0" smtClean="0"/>
              <a:t>Esophageal </a:t>
            </a:r>
            <a:r>
              <a:rPr lang="en-US" dirty="0" err="1" smtClean="0"/>
              <a:t>varices</a:t>
            </a:r>
            <a:r>
              <a:rPr lang="en-US" dirty="0" smtClean="0"/>
              <a:t> </a:t>
            </a:r>
            <a:r>
              <a:rPr lang="en-US" dirty="0" smtClean="0"/>
              <a:t>are </a:t>
            </a:r>
            <a:r>
              <a:rPr lang="en-US" dirty="0" smtClean="0"/>
              <a:t>extremely dilated sub-mucosal veins in the lower third of the esophagus. 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They </a:t>
            </a:r>
            <a:r>
              <a:rPr lang="en-US" dirty="0" smtClean="0"/>
              <a:t>are most often a consequence of portal hypertension, commonly due to </a:t>
            </a:r>
            <a:r>
              <a:rPr lang="en-US" dirty="0" smtClean="0"/>
              <a:t>cirrhosis</a:t>
            </a:r>
            <a:endParaRPr lang="ar-JO" dirty="0"/>
          </a:p>
        </p:txBody>
      </p:sp>
      <p:pic>
        <p:nvPicPr>
          <p:cNvPr id="1026" name="Picture 2" descr="C:\Users\PC\Desktop\300px-Esophageal_varices_-_w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7672" y="2143116"/>
            <a:ext cx="4686328" cy="4344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 rtl="0" fontAlgn="auto">
              <a:spcAft>
                <a:spcPts val="0"/>
              </a:spcAft>
              <a:defRPr/>
            </a:pPr>
            <a:r>
              <a:rPr lang="en-US" dirty="0" smtClean="0"/>
              <a:t>The </a:t>
            </a:r>
            <a:r>
              <a:rPr lang="en-US" dirty="0" smtClean="0"/>
              <a:t>incidence of bleeding</a:t>
            </a:r>
            <a:r>
              <a:rPr lang="en-US" b="1" dirty="0" smtClean="0"/>
              <a:t> </a:t>
            </a:r>
            <a:r>
              <a:rPr lang="en-US" dirty="0" smtClean="0"/>
              <a:t>is approximately 10% to 15% per year, and in patients with large </a:t>
            </a:r>
            <a:r>
              <a:rPr lang="en-US" dirty="0" err="1" smtClean="0"/>
              <a:t>varices</a:t>
            </a:r>
            <a:r>
              <a:rPr lang="en-US" dirty="0" smtClean="0"/>
              <a:t> is 20% to 30</a:t>
            </a:r>
            <a:r>
              <a:rPr lang="en-US" b="1" dirty="0" smtClean="0"/>
              <a:t>%.</a:t>
            </a:r>
          </a:p>
          <a:p>
            <a:pPr lvl="1" algn="l" rtl="0" fontAlgn="auto">
              <a:spcAft>
                <a:spcPts val="0"/>
              </a:spcAft>
              <a:defRPr/>
            </a:pPr>
            <a:endParaRPr lang="en-US" sz="3200" dirty="0" smtClean="0"/>
          </a:p>
          <a:p>
            <a:pPr lvl="1" algn="l" rtl="0" fontAlgn="auto">
              <a:spcAft>
                <a:spcPts val="0"/>
              </a:spcAft>
              <a:defRPr/>
            </a:pPr>
            <a:r>
              <a:rPr lang="en-US" dirty="0" smtClean="0"/>
              <a:t>Bleeding due to </a:t>
            </a:r>
            <a:r>
              <a:rPr lang="en-US" dirty="0" err="1" smtClean="0"/>
              <a:t>varices</a:t>
            </a:r>
            <a:r>
              <a:rPr lang="en-US" dirty="0" smtClean="0"/>
              <a:t> is typically brisk and associated with hemodynamic compromise</a:t>
            </a:r>
            <a:r>
              <a:rPr lang="en-US" sz="2000" b="1" dirty="0" smtClean="0"/>
              <a:t>.</a:t>
            </a:r>
            <a:endParaRPr lang="en-US" sz="3200" dirty="0" smtClean="0"/>
          </a:p>
          <a:p>
            <a:pPr lvl="1" algn="l" rtl="0" fontAlgn="auto">
              <a:spcAft>
                <a:spcPts val="0"/>
              </a:spcAft>
              <a:defRPr/>
            </a:pPr>
            <a:endParaRPr lang="en-US" dirty="0" smtClean="0"/>
          </a:p>
          <a:p>
            <a:pPr lvl="1" algn="l" rtl="0" fontAlgn="auto">
              <a:spcAft>
                <a:spcPts val="0"/>
              </a:spcAft>
              <a:defRPr/>
            </a:pPr>
            <a:r>
              <a:rPr lang="en-US" dirty="0" smtClean="0"/>
              <a:t>The </a:t>
            </a:r>
            <a:r>
              <a:rPr lang="en-US" dirty="0" smtClean="0"/>
              <a:t>mortality associated with the first </a:t>
            </a:r>
            <a:r>
              <a:rPr lang="en-US" dirty="0" err="1" smtClean="0"/>
              <a:t>variceal</a:t>
            </a:r>
            <a:r>
              <a:rPr lang="en-US" dirty="0" smtClean="0"/>
              <a:t> bleed ranges from 30% to 50%</a:t>
            </a:r>
            <a:r>
              <a:rPr lang="en-US" sz="1800" b="1" dirty="0" smtClean="0"/>
              <a:t>.</a:t>
            </a:r>
            <a:endParaRPr lang="en-US" sz="3200" dirty="0" smtClean="0"/>
          </a:p>
          <a:p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 </a:t>
            </a:r>
            <a:r>
              <a:rPr lang="en-US" dirty="0" smtClean="0"/>
              <a:t>NON-G.I CAUSES</a:t>
            </a:r>
            <a:r>
              <a:rPr lang="en-US" dirty="0" smtClean="0"/>
              <a:t>: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Epistaxis</a:t>
            </a:r>
            <a:endParaRPr lang="en-US" dirty="0" smtClean="0"/>
          </a:p>
          <a:p>
            <a:pPr algn="l" rtl="0"/>
            <a:r>
              <a:rPr lang="en-US" dirty="0" smtClean="0"/>
              <a:t>Gum </a:t>
            </a:r>
            <a:r>
              <a:rPr lang="en-US" dirty="0" smtClean="0"/>
              <a:t>bleeding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785794"/>
            <a:ext cx="7772400" cy="5111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CLINICAL SCENARIO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500174"/>
            <a:ext cx="7772400" cy="5162568"/>
          </a:xfrm>
        </p:spPr>
        <p:txBody>
          <a:bodyPr>
            <a:normAutofit fontScale="92500" lnSpcReduction="10000"/>
          </a:bodyPr>
          <a:lstStyle/>
          <a:p>
            <a:pPr algn="l">
              <a:buClr>
                <a:schemeClr val="accent3"/>
              </a:buClr>
              <a:buNone/>
              <a:defRPr/>
            </a:pPr>
            <a:r>
              <a:rPr lang="en-US" dirty="0" smtClean="0"/>
              <a:t>** 67 </a:t>
            </a:r>
            <a:r>
              <a:rPr lang="en-US" dirty="0" err="1" smtClean="0"/>
              <a:t>yo</a:t>
            </a:r>
            <a:r>
              <a:rPr lang="en-US" dirty="0" smtClean="0"/>
              <a:t> M with history of HTN and osteoarthritis who presents to the ED with 3 episodes of coffee –ground emesis today.  </a:t>
            </a:r>
          </a:p>
          <a:p>
            <a:pPr algn="l">
              <a:buClr>
                <a:schemeClr val="accent3"/>
              </a:buClr>
              <a:buNone/>
              <a:defRPr/>
            </a:pPr>
            <a:r>
              <a:rPr lang="en-US" dirty="0" smtClean="0"/>
              <a:t>**No abdominal pain, </a:t>
            </a:r>
            <a:r>
              <a:rPr lang="en-US" dirty="0" err="1" smtClean="0"/>
              <a:t>melena</a:t>
            </a:r>
            <a:r>
              <a:rPr lang="en-US" dirty="0" smtClean="0"/>
              <a:t> or </a:t>
            </a:r>
            <a:r>
              <a:rPr lang="en-US" dirty="0" err="1" smtClean="0"/>
              <a:t>hematochezia</a:t>
            </a:r>
            <a:r>
              <a:rPr lang="en-US" dirty="0" smtClean="0"/>
              <a:t>.  No history of liver disease or </a:t>
            </a:r>
            <a:r>
              <a:rPr lang="en-US" dirty="0" err="1" smtClean="0"/>
              <a:t>coagulopathy</a:t>
            </a:r>
            <a:r>
              <a:rPr lang="en-US" dirty="0" smtClean="0"/>
              <a:t>, +occasional  ETOH use.</a:t>
            </a:r>
          </a:p>
          <a:p>
            <a:pPr algn="l">
              <a:buClr>
                <a:schemeClr val="accent3"/>
              </a:buClr>
              <a:buNone/>
              <a:defRPr/>
            </a:pPr>
            <a:r>
              <a:rPr lang="en-US" dirty="0" smtClean="0"/>
              <a:t>**Medications include HCTZ, </a:t>
            </a:r>
            <a:r>
              <a:rPr lang="en-US" dirty="0" err="1" smtClean="0"/>
              <a:t>Lisinopril</a:t>
            </a:r>
            <a:r>
              <a:rPr lang="en-US" dirty="0" smtClean="0"/>
              <a:t>, and Ibuprofen PRN for joint pain </a:t>
            </a:r>
          </a:p>
          <a:p>
            <a:pPr algn="l">
              <a:buClr>
                <a:schemeClr val="accent3"/>
              </a:buClr>
              <a:buNone/>
              <a:defRPr/>
            </a:pPr>
            <a:r>
              <a:rPr lang="en-US" dirty="0" smtClean="0"/>
              <a:t>**VS on arrival: T 37, HR 102, BP 108/72, similar BP standing , Po2 99%  RA</a:t>
            </a:r>
          </a:p>
          <a:p>
            <a:pPr algn="l">
              <a:buClr>
                <a:schemeClr val="accent3"/>
              </a:buClr>
              <a:buNone/>
              <a:defRPr/>
            </a:pPr>
            <a:r>
              <a:rPr lang="en-US" dirty="0" smtClean="0"/>
              <a:t>**Examination: AOx3. No </a:t>
            </a:r>
            <a:r>
              <a:rPr lang="en-US" dirty="0" err="1" smtClean="0"/>
              <a:t>scleral</a:t>
            </a:r>
            <a:r>
              <a:rPr lang="en-US" dirty="0" smtClean="0"/>
              <a:t> </a:t>
            </a:r>
            <a:r>
              <a:rPr lang="en-US" dirty="0" err="1" smtClean="0"/>
              <a:t>icterus</a:t>
            </a:r>
            <a:r>
              <a:rPr lang="en-US" dirty="0" smtClean="0"/>
              <a:t>. Abdomen soft, non-tender, no HSM.  Rectal with dark brown stool, </a:t>
            </a:r>
            <a:r>
              <a:rPr lang="en-US" dirty="0" err="1" smtClean="0"/>
              <a:t>guiac</a:t>
            </a:r>
            <a:r>
              <a:rPr lang="en-US" dirty="0" smtClean="0"/>
              <a:t> +.   </a:t>
            </a:r>
          </a:p>
          <a:p>
            <a:pPr algn="l">
              <a:buClr>
                <a:schemeClr val="accent3"/>
              </a:buClr>
              <a:buNone/>
              <a:defRPr/>
            </a:pPr>
            <a:r>
              <a:rPr lang="en-US" dirty="0" smtClean="0"/>
              <a:t>**Labs: </a:t>
            </a:r>
            <a:r>
              <a:rPr lang="en-US" dirty="0" err="1" smtClean="0"/>
              <a:t>Hgb</a:t>
            </a:r>
            <a:r>
              <a:rPr lang="en-US" dirty="0" smtClean="0"/>
              <a:t> 9.8, </a:t>
            </a:r>
            <a:r>
              <a:rPr lang="en-US" dirty="0" err="1" smtClean="0"/>
              <a:t>Plt</a:t>
            </a:r>
            <a:r>
              <a:rPr lang="en-US" dirty="0" smtClean="0"/>
              <a:t> 245, INR 1, LFTs </a:t>
            </a:r>
            <a:r>
              <a:rPr lang="en-US" dirty="0" err="1" smtClean="0"/>
              <a:t>nl</a:t>
            </a:r>
            <a:r>
              <a:rPr lang="en-US" dirty="0" smtClean="0"/>
              <a:t>, BUN 28/Cr 1.4.</a:t>
            </a:r>
          </a:p>
          <a:p>
            <a:pPr algn="l">
              <a:buNone/>
            </a:pP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Clinical presentation: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85860"/>
            <a:ext cx="7772400" cy="5072098"/>
          </a:xfrm>
        </p:spPr>
        <p:txBody>
          <a:bodyPr>
            <a:normAutofit fontScale="85000" lnSpcReduction="10000"/>
          </a:bodyPr>
          <a:lstStyle/>
          <a:p>
            <a:pPr algn="l" rtl="0">
              <a:buNone/>
            </a:pPr>
            <a:r>
              <a:rPr lang="en-US" dirty="0" smtClean="0"/>
              <a:t>Depends on the amount of bleeding ,, rapidity (acute </a:t>
            </a:r>
            <a:r>
              <a:rPr lang="en-US" dirty="0" err="1" smtClean="0"/>
              <a:t>vs</a:t>
            </a:r>
            <a:r>
              <a:rPr lang="en-US" dirty="0" smtClean="0"/>
              <a:t> chronic) and pt </a:t>
            </a:r>
            <a:r>
              <a:rPr lang="en-US" dirty="0" err="1" smtClean="0"/>
              <a:t>comorbidities</a:t>
            </a:r>
            <a:r>
              <a:rPr lang="en-US" dirty="0" smtClean="0"/>
              <a:t>.</a:t>
            </a:r>
          </a:p>
          <a:p>
            <a:pPr algn="l" rtl="0">
              <a:buNone/>
            </a:pPr>
            <a:r>
              <a:rPr lang="en-US" dirty="0" smtClean="0"/>
              <a:t>Symptoms</a:t>
            </a:r>
            <a:r>
              <a:rPr lang="en-US" dirty="0" smtClean="0"/>
              <a:t>: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HEMATEMESIS</a:t>
            </a:r>
            <a:r>
              <a:rPr lang="en-US" dirty="0" smtClean="0">
                <a:sym typeface="Wingdings" pitchFamily="2" charset="2"/>
              </a:rPr>
              <a:t>: 40-50%,</a:t>
            </a:r>
            <a:r>
              <a:rPr lang="en-US" dirty="0" smtClean="0"/>
              <a:t> vomiting of blood, could be : digested blood in the stomach( coffee ground emesis that indicates slower rate of bleeding) or fresh/ unaltered blood (gross blood and clots), indicates rapid bleeding.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MELENA: 70-80%,  stool consisting of partially digested blood ( black tarry semisolid shiny and has a distinctive odor) when its present it indicates that blood has been present in the GI tract for at least 14 hours, the more proximal the bleeding site, the more likely </a:t>
            </a:r>
            <a:r>
              <a:rPr lang="en-US" dirty="0" err="1" smtClean="0"/>
              <a:t>melena</a:t>
            </a:r>
            <a:r>
              <a:rPr lang="en-US" dirty="0" smtClean="0"/>
              <a:t> will occur</a:t>
            </a:r>
            <a:endParaRPr lang="en-US" dirty="0" smtClean="0"/>
          </a:p>
          <a:p>
            <a:pPr algn="l" rtl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HEMATOCHEZIA: usually represents a lower GI source of bleeding, although an upper GI lesion may bleed so briskly that blood doesn’t remain in the bowel long enough for </a:t>
            </a:r>
            <a:r>
              <a:rPr lang="en-US" dirty="0" err="1" smtClean="0"/>
              <a:t>melena</a:t>
            </a:r>
            <a:r>
              <a:rPr lang="en-US" dirty="0" smtClean="0"/>
              <a:t> to </a:t>
            </a:r>
            <a:r>
              <a:rPr lang="en-US" dirty="0" smtClean="0"/>
              <a:t>develop.</a:t>
            </a:r>
          </a:p>
          <a:p>
            <a:pPr algn="l" rtl="0"/>
            <a:r>
              <a:rPr lang="en-US" dirty="0" smtClean="0"/>
              <a:t>Syncope - 14.4%</a:t>
            </a:r>
          </a:p>
          <a:p>
            <a:pPr algn="l" rtl="0"/>
            <a:r>
              <a:rPr lang="en-US" dirty="0" err="1" smtClean="0"/>
              <a:t>Presyncope</a:t>
            </a:r>
            <a:r>
              <a:rPr lang="en-US" dirty="0" smtClean="0"/>
              <a:t> - 43.2%</a:t>
            </a:r>
          </a:p>
          <a:p>
            <a:pPr algn="l" rtl="0"/>
            <a:r>
              <a:rPr lang="en-US" dirty="0" smtClean="0"/>
              <a:t>Dyspepsia </a:t>
            </a:r>
            <a:r>
              <a:rPr lang="en-US" dirty="0" smtClean="0"/>
              <a:t>- 18%</a:t>
            </a:r>
          </a:p>
          <a:p>
            <a:pPr algn="l" rtl="0"/>
            <a:r>
              <a:rPr lang="en-US" dirty="0" err="1" smtClean="0"/>
              <a:t>Epigastric</a:t>
            </a:r>
            <a:r>
              <a:rPr lang="en-US" dirty="0" smtClean="0"/>
              <a:t> pain - 41%</a:t>
            </a:r>
          </a:p>
          <a:p>
            <a:pPr algn="l" rtl="0"/>
            <a:r>
              <a:rPr lang="en-US" dirty="0" smtClean="0"/>
              <a:t>Heartburn - 21%</a:t>
            </a:r>
          </a:p>
          <a:p>
            <a:pPr algn="l" rtl="0"/>
            <a:r>
              <a:rPr lang="en-US" dirty="0" smtClean="0"/>
              <a:t>Diffuse abdominal pain - 10%</a:t>
            </a:r>
          </a:p>
          <a:p>
            <a:pPr algn="l" rtl="0"/>
            <a:r>
              <a:rPr lang="en-US" dirty="0" err="1" smtClean="0"/>
              <a:t>Dysphagia</a:t>
            </a:r>
            <a:r>
              <a:rPr lang="en-US" dirty="0" smtClean="0"/>
              <a:t> - 5%</a:t>
            </a:r>
          </a:p>
          <a:p>
            <a:pPr algn="l" rtl="0"/>
            <a:r>
              <a:rPr lang="en-US" dirty="0" smtClean="0"/>
              <a:t>Weight loss - 12%</a:t>
            </a:r>
          </a:p>
          <a:p>
            <a:pPr algn="l" rtl="0"/>
            <a:r>
              <a:rPr lang="en-US" dirty="0" smtClean="0"/>
              <a:t>Jaundice - 5.2%</a:t>
            </a:r>
          </a:p>
          <a:p>
            <a:pPr algn="l" rtl="0"/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Physical Examination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The goal of the patient's physical examination is to evaluate for shock and blood loss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Worrisome clinical signs and symptoms of hemodynamic compromise include </a:t>
            </a:r>
            <a:r>
              <a:rPr lang="en-US" dirty="0" smtClean="0"/>
              <a:t>:</a:t>
            </a:r>
          </a:p>
          <a:p>
            <a:pPr lvl="1" algn="l" rtl="0"/>
            <a:r>
              <a:rPr lang="en-US" dirty="0" smtClean="0"/>
              <a:t>tachycardia of more than 100 beats per minute , </a:t>
            </a:r>
          </a:p>
          <a:p>
            <a:pPr lvl="1" algn="l" rtl="0"/>
            <a:r>
              <a:rPr lang="en-US" dirty="0" smtClean="0"/>
              <a:t>systolic blood pressure of less than 90 mm Hg, </a:t>
            </a:r>
          </a:p>
          <a:p>
            <a:pPr lvl="1" algn="l" rtl="0"/>
            <a:r>
              <a:rPr lang="en-US" dirty="0" smtClean="0"/>
              <a:t>cool extremities, syncope, and other obvious signs of shock, </a:t>
            </a:r>
          </a:p>
          <a:p>
            <a:pPr lvl="1" algn="l" rtl="0"/>
            <a:r>
              <a:rPr lang="en-US" dirty="0" smtClean="0"/>
              <a:t>ongoing brisk </a:t>
            </a:r>
            <a:r>
              <a:rPr lang="en-US" dirty="0" err="1" smtClean="0"/>
              <a:t>hematemesis</a:t>
            </a:r>
            <a:r>
              <a:rPr lang="en-US" dirty="0" smtClean="0"/>
              <a:t>, or the occurrence of bright-red stools, which requires rapid blood transfusion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Signs of chronic liver disease should be </a:t>
            </a:r>
            <a:r>
              <a:rPr lang="en-US" dirty="0" smtClean="0"/>
              <a:t>noted:</a:t>
            </a:r>
          </a:p>
          <a:p>
            <a:pPr lvl="1" algn="l" rtl="0"/>
            <a:r>
              <a:rPr lang="en-US" dirty="0" smtClean="0"/>
              <a:t>spider </a:t>
            </a:r>
            <a:r>
              <a:rPr lang="en-US" dirty="0" err="1" smtClean="0"/>
              <a:t>angiomata</a:t>
            </a:r>
            <a:r>
              <a:rPr lang="en-US" dirty="0" smtClean="0"/>
              <a:t>, </a:t>
            </a:r>
            <a:endParaRPr lang="en-US" dirty="0" smtClean="0"/>
          </a:p>
          <a:p>
            <a:pPr lvl="1" algn="l" rtl="0"/>
            <a:r>
              <a:rPr lang="en-US" dirty="0" err="1" smtClean="0"/>
              <a:t>gynecomastia</a:t>
            </a:r>
            <a:r>
              <a:rPr lang="en-US" dirty="0" smtClean="0"/>
              <a:t>, </a:t>
            </a:r>
            <a:endParaRPr lang="en-US" dirty="0" smtClean="0"/>
          </a:p>
          <a:p>
            <a:pPr lvl="1" algn="l" rtl="0"/>
            <a:r>
              <a:rPr lang="en-US" dirty="0" smtClean="0"/>
              <a:t>increased </a:t>
            </a:r>
            <a:r>
              <a:rPr lang="en-US" dirty="0" err="1" smtClean="0"/>
              <a:t>luneals</a:t>
            </a:r>
            <a:r>
              <a:rPr lang="en-US" dirty="0" smtClean="0"/>
              <a:t>, </a:t>
            </a:r>
            <a:endParaRPr lang="en-US" dirty="0" smtClean="0"/>
          </a:p>
          <a:p>
            <a:pPr lvl="1" algn="l" rtl="0"/>
            <a:r>
              <a:rPr lang="en-US" dirty="0" err="1" smtClean="0"/>
              <a:t>splenomegaly</a:t>
            </a:r>
            <a:r>
              <a:rPr lang="en-US" dirty="0" smtClean="0"/>
              <a:t>, </a:t>
            </a:r>
            <a:endParaRPr lang="en-US" dirty="0" smtClean="0"/>
          </a:p>
          <a:p>
            <a:pPr lvl="1" algn="l" rtl="0"/>
            <a:r>
              <a:rPr lang="en-US" dirty="0" err="1" smtClean="0"/>
              <a:t>ascites</a:t>
            </a:r>
            <a:r>
              <a:rPr lang="en-US" dirty="0" smtClean="0"/>
              <a:t>, </a:t>
            </a:r>
            <a:endParaRPr lang="en-US" dirty="0" smtClean="0"/>
          </a:p>
          <a:p>
            <a:pPr lvl="1" algn="l" rtl="0"/>
            <a:r>
              <a:rPr lang="en-US" dirty="0" smtClean="0"/>
              <a:t>pedal </a:t>
            </a:r>
            <a:r>
              <a:rPr lang="en-US" dirty="0" smtClean="0"/>
              <a:t>edema, </a:t>
            </a:r>
            <a:endParaRPr lang="en-US" dirty="0" smtClean="0"/>
          </a:p>
          <a:p>
            <a:pPr lvl="1" algn="l" rtl="0"/>
            <a:r>
              <a:rPr lang="en-US" dirty="0" err="1" smtClean="0"/>
              <a:t>asterixis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cs typeface="Arial" pitchFamily="34" charset="0"/>
              </a:rPr>
              <a:t>lower GI bleeding</a:t>
            </a:r>
            <a:r>
              <a:rPr lang="en-US" sz="5400" dirty="0" smtClean="0">
                <a:cs typeface="Arial" pitchFamily="34" charset="0"/>
              </a:rPr>
              <a:t>: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CA" sz="2000" dirty="0" smtClean="0">
                <a:cs typeface="Arial" pitchFamily="34" charset="0"/>
              </a:rPr>
              <a:t>Is </a:t>
            </a:r>
            <a:r>
              <a:rPr lang="en-CA" sz="2000" dirty="0" smtClean="0">
                <a:cs typeface="Arial" pitchFamily="34" charset="0"/>
              </a:rPr>
              <a:t>defined as bleeding distal to the ligament of </a:t>
            </a:r>
            <a:r>
              <a:rPr lang="en-CA" sz="2000" dirty="0" err="1" smtClean="0">
                <a:cs typeface="Arial" pitchFamily="34" charset="0"/>
              </a:rPr>
              <a:t>Treitz</a:t>
            </a:r>
            <a:r>
              <a:rPr lang="en-CA" sz="2000" dirty="0" smtClean="0">
                <a:cs typeface="Arial" pitchFamily="34" charset="0"/>
              </a:rPr>
              <a:t>. It can range in severity from trivial to massive.</a:t>
            </a:r>
            <a:endParaRPr lang="en-US" sz="2000" dirty="0" smtClean="0">
              <a:cs typeface="Arial" pitchFamily="34" charset="0"/>
            </a:endParaRPr>
          </a:p>
          <a:p>
            <a:pPr algn="l" rtl="0"/>
            <a:r>
              <a:rPr lang="en-CA" sz="2000" dirty="0" smtClean="0">
                <a:cs typeface="Arial" pitchFamily="34" charset="0"/>
              </a:rPr>
              <a:t>LGIB accounts for approximately </a:t>
            </a:r>
            <a:r>
              <a:rPr lang="en-CA" sz="2000" b="1" dirty="0" smtClean="0">
                <a:cs typeface="Arial" pitchFamily="34" charset="0"/>
              </a:rPr>
              <a:t>20%</a:t>
            </a:r>
            <a:r>
              <a:rPr lang="en-CA" sz="2000" dirty="0" smtClean="0">
                <a:cs typeface="Arial" pitchFamily="34" charset="0"/>
              </a:rPr>
              <a:t> of all major GI bleeds.</a:t>
            </a:r>
            <a:endParaRPr lang="en-US" sz="2000" dirty="0" smtClean="0">
              <a:cs typeface="Arial" pitchFamily="34" charset="0"/>
            </a:endParaRPr>
          </a:p>
          <a:p>
            <a:pPr algn="l" rtl="0"/>
            <a:r>
              <a:rPr lang="en-US" sz="2000" dirty="0" smtClean="0">
                <a:cs typeface="Arial" pitchFamily="34" charset="0"/>
              </a:rPr>
              <a:t>More commonly bleeding is from a colonic rather than a small bowel source</a:t>
            </a:r>
            <a:r>
              <a:rPr lang="en-US" sz="2000" dirty="0" smtClean="0">
                <a:cs typeface="Arial" pitchFamily="34" charset="0"/>
              </a:rPr>
              <a:t>.</a:t>
            </a:r>
            <a:endParaRPr lang="en-US" sz="2000" dirty="0" smtClean="0">
              <a:cs typeface="Arial" pitchFamily="34" charset="0"/>
            </a:endParaRPr>
          </a:p>
          <a:p>
            <a:pPr algn="l" rtl="0"/>
            <a:r>
              <a:rPr lang="en-CA" sz="2000" dirty="0" smtClean="0">
                <a:cs typeface="Arial" pitchFamily="34" charset="0"/>
              </a:rPr>
              <a:t>80-90</a:t>
            </a:r>
            <a:r>
              <a:rPr lang="en-CA" sz="2000" dirty="0" smtClean="0">
                <a:cs typeface="Arial" pitchFamily="34" charset="0"/>
              </a:rPr>
              <a:t>% of cases will stop bleeding spontaneously.</a:t>
            </a:r>
            <a:endParaRPr lang="en-US" sz="2000" dirty="0" smtClean="0">
              <a:cs typeface="Arial" pitchFamily="34" charset="0"/>
            </a:endParaRPr>
          </a:p>
          <a:p>
            <a:pPr algn="l" rtl="0"/>
            <a:r>
              <a:rPr lang="en-CA" sz="2000" dirty="0" smtClean="0">
                <a:cs typeface="Arial" pitchFamily="34" charset="0"/>
              </a:rPr>
              <a:t>While </a:t>
            </a:r>
            <a:r>
              <a:rPr lang="en-CA" sz="2000" dirty="0" smtClean="0">
                <a:cs typeface="Arial" pitchFamily="34" charset="0"/>
              </a:rPr>
              <a:t>most patients have a self-limited illness, the reported mortality ranges from 2-4%.</a:t>
            </a:r>
            <a:endParaRPr lang="en-US" sz="2000" dirty="0" smtClean="0">
              <a:cs typeface="Arial" pitchFamily="34" charset="0"/>
            </a:endParaRPr>
          </a:p>
          <a:p>
            <a:pPr algn="l" rtl="0"/>
            <a:r>
              <a:rPr lang="en-US" sz="2000" dirty="0" smtClean="0">
                <a:cs typeface="Arial" pitchFamily="34" charset="0"/>
              </a:rPr>
              <a:t>Among all patients presenting with lower GI bleeding,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diverticular</a:t>
            </a:r>
            <a:r>
              <a:rPr lang="en-US" sz="2000" b="1" dirty="0" smtClean="0">
                <a:cs typeface="Arial" pitchFamily="34" charset="0"/>
              </a:rPr>
              <a:t> disease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b="1" dirty="0" smtClean="0">
                <a:cs typeface="Arial" pitchFamily="34" charset="0"/>
              </a:rPr>
              <a:t>is  the most common cause,</a:t>
            </a:r>
            <a:r>
              <a:rPr lang="en-US" sz="2000" dirty="0" smtClean="0">
                <a:cs typeface="Arial" pitchFamily="34" charset="0"/>
              </a:rPr>
              <a:t> followed by, vascular </a:t>
            </a:r>
            <a:r>
              <a:rPr lang="en-US" sz="2000" dirty="0" smtClean="0">
                <a:cs typeface="Arial" pitchFamily="34" charset="0"/>
              </a:rPr>
              <a:t>anomalies or </a:t>
            </a:r>
            <a:r>
              <a:rPr lang="en-US" sz="2000" dirty="0" smtClean="0">
                <a:cs typeface="Arial" pitchFamily="34" charset="0"/>
              </a:rPr>
              <a:t>ischemic colitis.</a:t>
            </a:r>
          </a:p>
          <a:p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b="1" dirty="0" err="1" smtClean="0"/>
              <a:t>Anorectal</a:t>
            </a:r>
            <a:r>
              <a:rPr lang="en-US" b="1" dirty="0" smtClean="0"/>
              <a:t> causes</a:t>
            </a:r>
            <a:r>
              <a:rPr lang="en-US" dirty="0" smtClean="0"/>
              <a:t> </a:t>
            </a:r>
            <a:r>
              <a:rPr lang="en-US" sz="2800" dirty="0" smtClean="0"/>
              <a:t>:</a:t>
            </a:r>
            <a:endParaRPr lang="en-US" dirty="0" smtClean="0"/>
          </a:p>
          <a:p>
            <a:pPr lvl="1" algn="l" rtl="0" fontAlgn="auto">
              <a:spcAft>
                <a:spcPts val="0"/>
              </a:spcAft>
              <a:defRPr/>
            </a:pPr>
            <a:r>
              <a:rPr lang="en-US" dirty="0" smtClean="0"/>
              <a:t>Include hemorrhoids -anal fissure and rectal ulcer.</a:t>
            </a:r>
            <a:endParaRPr lang="en-US" sz="3200" dirty="0" smtClean="0"/>
          </a:p>
          <a:p>
            <a:pPr lvl="1" algn="l" rtl="0" fontAlgn="auto">
              <a:spcAft>
                <a:spcPts val="0"/>
              </a:spcAft>
              <a:defRPr/>
            </a:pPr>
            <a:r>
              <a:rPr lang="en-US" dirty="0" smtClean="0"/>
              <a:t>Bleeding from hemorrhoids and fissure is uncommonly associated with hemodynamic instability or large volume of blood loss.</a:t>
            </a:r>
            <a:endParaRPr lang="en-US" sz="3200" dirty="0" smtClean="0"/>
          </a:p>
          <a:p>
            <a:pPr lvl="1" algn="l" rtl="0" fontAlgn="auto">
              <a:spcAft>
                <a:spcPts val="0"/>
              </a:spcAft>
              <a:defRPr/>
            </a:pPr>
            <a:r>
              <a:rPr lang="en-US" dirty="0" smtClean="0"/>
              <a:t>While rectal ulcer can cause severe hemorrhage and hemodynamic instability</a:t>
            </a:r>
            <a:endParaRPr lang="en-US" sz="3200" dirty="0" smtClean="0"/>
          </a:p>
          <a:p>
            <a:pPr lvl="1" algn="l" rtl="0" fontAlgn="auto">
              <a:spcAft>
                <a:spcPts val="0"/>
              </a:spcAft>
              <a:defRPr/>
            </a:pPr>
            <a:r>
              <a:rPr lang="en-US" dirty="0" smtClean="0"/>
              <a:t>Possible causes of rectal ulcer are :</a:t>
            </a:r>
            <a:endParaRPr lang="en-US" sz="3200" dirty="0" smtClean="0"/>
          </a:p>
          <a:p>
            <a:pPr lvl="2" algn="l" rtl="0" fontAlgn="auto">
              <a:spcAft>
                <a:spcPts val="0"/>
              </a:spcAft>
              <a:defRPr/>
            </a:pPr>
            <a:r>
              <a:rPr lang="en-US" dirty="0" smtClean="0"/>
              <a:t>Radiation.</a:t>
            </a:r>
            <a:endParaRPr lang="en-US" sz="2800" dirty="0" smtClean="0"/>
          </a:p>
          <a:p>
            <a:pPr lvl="2" algn="l" rtl="0" fontAlgn="auto">
              <a:spcAft>
                <a:spcPts val="0"/>
              </a:spcAft>
              <a:defRPr/>
            </a:pPr>
            <a:r>
              <a:rPr lang="en-US" dirty="0" smtClean="0"/>
              <a:t>Sexual transmitted disease.</a:t>
            </a:r>
            <a:endParaRPr lang="en-US" sz="2800" dirty="0" smtClean="0"/>
          </a:p>
          <a:p>
            <a:pPr lvl="2" algn="l" rtl="0" fontAlgn="auto">
              <a:spcAft>
                <a:spcPts val="0"/>
              </a:spcAft>
              <a:defRPr/>
            </a:pPr>
            <a:r>
              <a:rPr lang="en-US" dirty="0" smtClean="0"/>
              <a:t>NSAIDs.</a:t>
            </a:r>
            <a:endParaRPr lang="en-US" sz="2800" dirty="0" smtClean="0"/>
          </a:p>
          <a:p>
            <a:pPr lvl="2" algn="l" rtl="0" fontAlgn="auto">
              <a:spcAft>
                <a:spcPts val="0"/>
              </a:spcAft>
              <a:defRPr/>
            </a:pPr>
            <a:r>
              <a:rPr lang="en-US" dirty="0" smtClean="0"/>
              <a:t>Liver disease.</a:t>
            </a:r>
            <a:endParaRPr lang="en-US" sz="2800" dirty="0" smtClean="0"/>
          </a:p>
          <a:p>
            <a:pPr lvl="2" algn="l" rtl="0" fontAlgn="auto">
              <a:spcAft>
                <a:spcPts val="0"/>
              </a:spcAft>
              <a:defRPr/>
            </a:pPr>
            <a:r>
              <a:rPr lang="en-US" dirty="0" smtClean="0"/>
              <a:t>Trauma.</a:t>
            </a:r>
            <a:endParaRPr lang="en-US" sz="2800" dirty="0" smtClean="0"/>
          </a:p>
          <a:p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389120"/>
          </a:xfrm>
        </p:spPr>
        <p:txBody>
          <a:bodyPr>
            <a:norm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n-CA" b="1" dirty="0" err="1" smtClean="0"/>
              <a:t>Diverticular</a:t>
            </a:r>
            <a:r>
              <a:rPr lang="en-CA" b="1" dirty="0" smtClean="0"/>
              <a:t> disease</a:t>
            </a:r>
            <a:r>
              <a:rPr lang="en-US" sz="2800" dirty="0" smtClean="0"/>
              <a:t>:</a:t>
            </a:r>
            <a:endParaRPr lang="en-US" dirty="0" smtClean="0"/>
          </a:p>
          <a:p>
            <a:pPr lvl="1" algn="l" rtl="0" fontAlgn="auto">
              <a:spcAft>
                <a:spcPts val="0"/>
              </a:spcAft>
              <a:defRPr/>
            </a:pPr>
            <a:r>
              <a:rPr lang="en-CA" dirty="0" smtClean="0"/>
              <a:t>Contributes</a:t>
            </a:r>
            <a:r>
              <a:rPr lang="en-CA" sz="2000" dirty="0" smtClean="0"/>
              <a:t> </a:t>
            </a:r>
            <a:r>
              <a:rPr lang="en-US" dirty="0" smtClean="0"/>
              <a:t>20-60% of the cases of LGIB.</a:t>
            </a:r>
            <a:endParaRPr lang="en-US" sz="3200" dirty="0" smtClean="0"/>
          </a:p>
          <a:p>
            <a:pPr lvl="1" algn="l" rtl="0" fontAlgn="auto">
              <a:spcAft>
                <a:spcPts val="0"/>
              </a:spcAft>
              <a:defRPr/>
            </a:pPr>
            <a:r>
              <a:rPr lang="en-US" dirty="0" smtClean="0"/>
              <a:t>In 75% of patients bleeding will stop spontaneously</a:t>
            </a:r>
            <a:r>
              <a:rPr lang="en-US" sz="2000" dirty="0" smtClean="0"/>
              <a:t>.</a:t>
            </a:r>
            <a:endParaRPr lang="en-US" sz="3200" dirty="0" smtClean="0"/>
          </a:p>
          <a:p>
            <a:pPr lvl="1" algn="l" rtl="0" fontAlgn="auto">
              <a:spcAft>
                <a:spcPts val="0"/>
              </a:spcAft>
              <a:defRPr/>
            </a:pPr>
            <a:r>
              <a:rPr lang="en-CA" dirty="0" smtClean="0"/>
              <a:t>5</a:t>
            </a:r>
            <a:r>
              <a:rPr lang="en-CA" dirty="0" smtClean="0"/>
              <a:t>% will have severe </a:t>
            </a:r>
            <a:r>
              <a:rPr lang="en-CA" dirty="0" err="1" smtClean="0"/>
              <a:t>hemorrhage</a:t>
            </a:r>
            <a:r>
              <a:rPr lang="en-CA" sz="3200" dirty="0" smtClean="0"/>
              <a:t>.</a:t>
            </a:r>
            <a:endParaRPr lang="en-US" sz="3200" dirty="0" smtClean="0"/>
          </a:p>
          <a:p>
            <a:pPr lvl="1" algn="l" rtl="0" fontAlgn="auto">
              <a:spcAft>
                <a:spcPts val="0"/>
              </a:spcAft>
              <a:defRPr/>
            </a:pPr>
            <a:r>
              <a:rPr lang="en-CA" dirty="0" err="1" smtClean="0"/>
              <a:t>diverticular</a:t>
            </a:r>
            <a:r>
              <a:rPr lang="en-CA" dirty="0" smtClean="0"/>
              <a:t> bleeding is distributed  equally between the right and left sides of the colon</a:t>
            </a:r>
            <a:r>
              <a:rPr lang="en-US" sz="1800" dirty="0" smtClean="0"/>
              <a:t>.</a:t>
            </a:r>
            <a:endParaRPr lang="en-US" sz="3200" dirty="0" smtClean="0"/>
          </a:p>
          <a:p>
            <a:pPr algn="l" rtl="0" fontAlgn="auto">
              <a:spcAft>
                <a:spcPts val="0"/>
              </a:spcAft>
              <a:defRPr/>
            </a:pPr>
            <a:endParaRPr lang="ar-JO" dirty="0" smtClean="0"/>
          </a:p>
          <a:p>
            <a:pPr algn="l" rtl="0"/>
            <a:endParaRPr lang="ar-JO" dirty="0"/>
          </a:p>
        </p:txBody>
      </p:sp>
      <p:pic>
        <p:nvPicPr>
          <p:cNvPr id="2050" name="Picture 2" descr="C:\Users\PC\Desktop\diverticulosi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531940"/>
            <a:ext cx="3357586" cy="3326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074" name="Picture 2" descr="C:\Users\PC\Desktop\princ_rm_photo_of_close_up_of_col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6973682" cy="4738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pPr algn="l" rtl="0"/>
            <a:r>
              <a:rPr lang="en-US" b="1" dirty="0" err="1" smtClean="0"/>
              <a:t>Angiodysplasia</a:t>
            </a:r>
            <a:r>
              <a:rPr lang="en-US" b="1" dirty="0" smtClean="0"/>
              <a:t> </a:t>
            </a:r>
            <a:endParaRPr lang="en-US" b="1" dirty="0" smtClean="0"/>
          </a:p>
          <a:p>
            <a:pPr algn="l" rtl="0"/>
            <a:endParaRPr lang="en-US" b="1" dirty="0" smtClean="0"/>
          </a:p>
          <a:p>
            <a:pPr lvl="1" algn="l" rtl="0"/>
            <a:r>
              <a:rPr lang="en-US" dirty="0" smtClean="0"/>
              <a:t>is by far the most common vascular anomaly found in the GI tract. </a:t>
            </a:r>
          </a:p>
          <a:p>
            <a:pPr lvl="1" algn="l" rtl="0"/>
            <a:endParaRPr lang="en-US" dirty="0" smtClean="0"/>
          </a:p>
          <a:p>
            <a:pPr lvl="1" algn="l" rtl="0"/>
            <a:r>
              <a:rPr lang="en-US" dirty="0" smtClean="0"/>
              <a:t>The lesions can occur anywhere in the GI tract; however, they occur most often in the proximal colon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/>
          </a:bodyPr>
          <a:lstStyle/>
          <a:p>
            <a:pPr algn="l" rtl="0"/>
            <a:r>
              <a:rPr lang="en-CA" sz="2400" b="1" dirty="0" smtClean="0">
                <a:cs typeface="Arial" pitchFamily="34" charset="0"/>
              </a:rPr>
              <a:t>Ischemic colitis</a:t>
            </a:r>
            <a:endParaRPr lang="en-US" sz="2400" dirty="0" smtClean="0">
              <a:cs typeface="Arial" pitchFamily="34" charset="0"/>
            </a:endParaRPr>
          </a:p>
          <a:p>
            <a:pPr lvl="1" algn="l" rtl="0"/>
            <a:r>
              <a:rPr lang="en-US" dirty="0" smtClean="0">
                <a:cs typeface="Arial" pitchFamily="34" charset="0"/>
              </a:rPr>
              <a:t>Occurs in 9-18% of patients.</a:t>
            </a:r>
          </a:p>
          <a:p>
            <a:pPr lvl="1" algn="l" rtl="0"/>
            <a:r>
              <a:rPr lang="en-CA" dirty="0" smtClean="0">
                <a:cs typeface="Arial" pitchFamily="34" charset="0"/>
              </a:rPr>
              <a:t>Results from a sudden and often temporary reduction in mesenteric blood flow, typically caused by </a:t>
            </a:r>
            <a:r>
              <a:rPr lang="en-CA" dirty="0" err="1" smtClean="0">
                <a:cs typeface="Arial" pitchFamily="34" charset="0"/>
              </a:rPr>
              <a:t>hypoperfusion</a:t>
            </a:r>
            <a:r>
              <a:rPr lang="en-CA" dirty="0" smtClean="0">
                <a:cs typeface="Arial" pitchFamily="34" charset="0"/>
              </a:rPr>
              <a:t>, vasospasm, or occlusion.</a:t>
            </a:r>
            <a:endParaRPr lang="en-US" dirty="0" smtClean="0">
              <a:cs typeface="Arial" pitchFamily="34" charset="0"/>
            </a:endParaRPr>
          </a:p>
          <a:p>
            <a:pPr lvl="1" algn="l" rtl="0"/>
            <a:r>
              <a:rPr lang="en-CA" dirty="0" smtClean="0">
                <a:cs typeface="Arial" pitchFamily="34" charset="0"/>
              </a:rPr>
              <a:t>The usual areas affected are the “watershed” areas of the colon: the </a:t>
            </a:r>
            <a:r>
              <a:rPr lang="en-CA" dirty="0" err="1" smtClean="0">
                <a:cs typeface="Arial" pitchFamily="34" charset="0"/>
              </a:rPr>
              <a:t>splenic</a:t>
            </a:r>
            <a:r>
              <a:rPr lang="en-CA" dirty="0" smtClean="0">
                <a:cs typeface="Arial" pitchFamily="34" charset="0"/>
              </a:rPr>
              <a:t> flexure and the </a:t>
            </a:r>
            <a:r>
              <a:rPr lang="en-CA" dirty="0" err="1" smtClean="0">
                <a:cs typeface="Arial" pitchFamily="34" charset="0"/>
              </a:rPr>
              <a:t>rectosigmoid</a:t>
            </a:r>
            <a:r>
              <a:rPr lang="en-CA" dirty="0" smtClean="0">
                <a:cs typeface="Arial" pitchFamily="34" charset="0"/>
              </a:rPr>
              <a:t> junction.</a:t>
            </a:r>
            <a:endParaRPr lang="en-US" dirty="0" smtClean="0">
              <a:cs typeface="Arial" pitchFamily="34" charset="0"/>
            </a:endParaRPr>
          </a:p>
          <a:p>
            <a:pPr lvl="1" algn="l" rtl="0"/>
            <a:r>
              <a:rPr lang="en-CA" dirty="0" smtClean="0">
                <a:cs typeface="Arial" pitchFamily="34" charset="0"/>
              </a:rPr>
              <a:t>Patients tend to be elderly, often with significant atherosclerosis or cardiac disease.</a:t>
            </a:r>
            <a:endParaRPr lang="en-US" dirty="0" smtClean="0">
              <a:cs typeface="Arial" pitchFamily="34" charset="0"/>
            </a:endParaRPr>
          </a:p>
          <a:p>
            <a:pPr algn="l" rtl="0"/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smtClean="0"/>
              <a:t>UPPER G.I BLEEDING</a:t>
            </a:r>
            <a:endParaRPr lang="ar-JO" dirty="0"/>
          </a:p>
        </p:txBody>
      </p:sp>
      <p:pic>
        <p:nvPicPr>
          <p:cNvPr id="4" name="Content Placeholder 3" descr="slide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804990"/>
            <a:ext cx="8215370" cy="48387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b="1" i="1" dirty="0" smtClean="0"/>
              <a:t>Colorectal neoplasm</a:t>
            </a:r>
            <a:endParaRPr lang="en-US" dirty="0" smtClean="0"/>
          </a:p>
          <a:p>
            <a:pPr lvl="1" algn="l" rtl="0" fontAlgn="auto">
              <a:spcAft>
                <a:spcPts val="0"/>
              </a:spcAft>
              <a:defRPr/>
            </a:pPr>
            <a:r>
              <a:rPr lang="en-US" dirty="0" err="1" smtClean="0"/>
              <a:t>Neoplastic</a:t>
            </a:r>
            <a:r>
              <a:rPr lang="en-US" dirty="0" smtClean="0"/>
              <a:t> bleeding can be from a polyp or carcinoma</a:t>
            </a:r>
            <a:r>
              <a:rPr lang="en-US" dirty="0" smtClean="0"/>
              <a:t>.</a:t>
            </a:r>
          </a:p>
          <a:p>
            <a:pPr lvl="1" algn="l" rtl="0" fontAlgn="auto">
              <a:spcAft>
                <a:spcPts val="0"/>
              </a:spcAft>
              <a:defRPr/>
            </a:pPr>
            <a:r>
              <a:rPr lang="en-US" dirty="0" smtClean="0"/>
              <a:t>Colon </a:t>
            </a:r>
            <a:r>
              <a:rPr lang="en-US" dirty="0" smtClean="0"/>
              <a:t>cancer is the predominant cause of </a:t>
            </a:r>
            <a:r>
              <a:rPr lang="en-US" dirty="0" err="1" smtClean="0"/>
              <a:t>neoplastic</a:t>
            </a:r>
            <a:r>
              <a:rPr lang="en-US" dirty="0" smtClean="0"/>
              <a:t> bleeding and is responsible for around 10% of rectal bleeding in patients older than 50 years. </a:t>
            </a:r>
            <a:endParaRPr lang="en-US" dirty="0" smtClean="0"/>
          </a:p>
          <a:p>
            <a:pPr lvl="1" algn="l" rtl="0" fontAlgn="auto">
              <a:spcAft>
                <a:spcPts val="0"/>
              </a:spcAft>
              <a:defRPr/>
            </a:pPr>
            <a:r>
              <a:rPr lang="en-US" dirty="0" smtClean="0"/>
              <a:t>The </a:t>
            </a:r>
            <a:r>
              <a:rPr lang="en-US" dirty="0" smtClean="0"/>
              <a:t>bleeding is usually low-grade and recurrent, occurring as a result of mucosal ulceration or erosion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/>
          <a:lstStyle/>
          <a:p>
            <a:pPr algn="l" rtl="0"/>
            <a:r>
              <a:rPr lang="en-US" sz="2400" b="1" dirty="0" smtClean="0">
                <a:cs typeface="Arial" pitchFamily="34" charset="0"/>
              </a:rPr>
              <a:t>Inflammatory bowel disease:</a:t>
            </a:r>
            <a:endParaRPr lang="en-US" sz="2400" dirty="0" smtClean="0">
              <a:cs typeface="Arial" pitchFamily="34" charset="0"/>
            </a:endParaRPr>
          </a:p>
          <a:p>
            <a:pPr lvl="1" algn="l" rtl="0"/>
            <a:r>
              <a:rPr lang="en-US" dirty="0" smtClean="0">
                <a:cs typeface="Arial" pitchFamily="34" charset="0"/>
              </a:rPr>
              <a:t>Ulcerative colitis and </a:t>
            </a:r>
            <a:r>
              <a:rPr lang="en-US" dirty="0" err="1" smtClean="0">
                <a:cs typeface="Arial" pitchFamily="34" charset="0"/>
              </a:rPr>
              <a:t>Crohn’s</a:t>
            </a:r>
            <a:r>
              <a:rPr lang="en-US" dirty="0" smtClean="0">
                <a:cs typeface="Arial" pitchFamily="34" charset="0"/>
              </a:rPr>
              <a:t> disease</a:t>
            </a:r>
            <a:endParaRPr lang="en-US" dirty="0" smtClean="0">
              <a:cs typeface="Arial" pitchFamily="34" charset="0"/>
            </a:endParaRPr>
          </a:p>
          <a:p>
            <a:pPr lvl="1" algn="l" rtl="0"/>
            <a:r>
              <a:rPr lang="en-US" dirty="0" smtClean="0">
                <a:cs typeface="Arial" pitchFamily="34" charset="0"/>
              </a:rPr>
              <a:t>Bleeding </a:t>
            </a:r>
            <a:r>
              <a:rPr lang="en-US" dirty="0" smtClean="0">
                <a:cs typeface="Arial" pitchFamily="34" charset="0"/>
              </a:rPr>
              <a:t>occurs </a:t>
            </a:r>
            <a:r>
              <a:rPr lang="en-US" dirty="0" smtClean="0">
                <a:cs typeface="Arial" pitchFamily="34" charset="0"/>
              </a:rPr>
              <a:t>in both young and old patients and not related to disease duration.</a:t>
            </a:r>
          </a:p>
          <a:p>
            <a:pPr lvl="1" algn="l" rtl="0"/>
            <a:r>
              <a:rPr lang="en-US" dirty="0" smtClean="0">
                <a:cs typeface="Arial" pitchFamily="34" charset="0"/>
              </a:rPr>
              <a:t>Malignant lesion must be considered in patient with long standing history of IBD and LGIB.</a:t>
            </a:r>
          </a:p>
          <a:p>
            <a:pPr algn="l" rtl="0"/>
            <a:r>
              <a:rPr lang="en-US" sz="2400" b="1" dirty="0" smtClean="0">
                <a:cs typeface="Arial" pitchFamily="34" charset="0"/>
              </a:rPr>
              <a:t>Infectious colitis or enteritis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</a:rPr>
              <a:t>:</a:t>
            </a:r>
          </a:p>
          <a:p>
            <a:pPr lvl="1" algn="l" rtl="0"/>
            <a:r>
              <a:rPr lang="en-US" i="1" dirty="0" smtClean="0"/>
              <a:t>Salmonella</a:t>
            </a:r>
            <a:r>
              <a:rPr lang="en-US" i="1" dirty="0" smtClean="0"/>
              <a:t>, </a:t>
            </a:r>
            <a:endParaRPr lang="en-US" i="1" dirty="0" smtClean="0"/>
          </a:p>
          <a:p>
            <a:pPr lvl="1" algn="l" rtl="0"/>
            <a:r>
              <a:rPr lang="en-US" i="1" dirty="0" err="1" smtClean="0"/>
              <a:t>Shigella</a:t>
            </a:r>
            <a:r>
              <a:rPr lang="en-US" i="1" dirty="0" smtClean="0"/>
              <a:t>, </a:t>
            </a:r>
            <a:endParaRPr lang="en-US" i="1" dirty="0" smtClean="0"/>
          </a:p>
          <a:p>
            <a:pPr lvl="1" algn="l" rtl="0"/>
            <a:r>
              <a:rPr lang="en-US" i="1" dirty="0" smtClean="0"/>
              <a:t>Campylobacter </a:t>
            </a:r>
            <a:r>
              <a:rPr lang="en-US" i="1" dirty="0" err="1" smtClean="0"/>
              <a:t>jejuni</a:t>
            </a:r>
            <a:r>
              <a:rPr lang="en-US" i="1" dirty="0" smtClean="0"/>
              <a:t>, </a:t>
            </a:r>
            <a:endParaRPr lang="en-US" i="1" dirty="0" smtClean="0"/>
          </a:p>
          <a:p>
            <a:pPr lvl="1" algn="l" rtl="0"/>
            <a:r>
              <a:rPr lang="en-US" i="1" dirty="0" smtClean="0"/>
              <a:t>E </a:t>
            </a:r>
            <a:r>
              <a:rPr lang="en-US" i="1" dirty="0" smtClean="0"/>
              <a:t>coli</a:t>
            </a:r>
            <a:r>
              <a:rPr lang="en-US" dirty="0" smtClean="0"/>
              <a:t> </a:t>
            </a:r>
            <a:r>
              <a:rPr lang="en-US" dirty="0" smtClean="0"/>
              <a:t>, </a:t>
            </a:r>
          </a:p>
          <a:p>
            <a:pPr lvl="1" algn="l" rtl="0"/>
            <a:r>
              <a:rPr lang="en-US" i="1" dirty="0" err="1" smtClean="0"/>
              <a:t>Entamoeba</a:t>
            </a:r>
            <a:r>
              <a:rPr lang="en-US" i="1" dirty="0" smtClean="0"/>
              <a:t> </a:t>
            </a:r>
            <a:r>
              <a:rPr lang="en-US" i="1" dirty="0" err="1" smtClean="0"/>
              <a:t>histolytica</a:t>
            </a:r>
            <a:r>
              <a:rPr lang="en-US" i="1" dirty="0" smtClean="0"/>
              <a:t>.</a:t>
            </a:r>
            <a:endParaRPr lang="en-US" dirty="0" smtClean="0">
              <a:cs typeface="Arial" pitchFamily="34" charset="0"/>
            </a:endParaRPr>
          </a:p>
          <a:p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dirty="0" smtClean="0"/>
              <a:t>reatment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>
              <a:defRPr/>
            </a:pPr>
            <a:r>
              <a:rPr lang="en-US" dirty="0" smtClean="0"/>
              <a:t>Patients presenting to the emergency room with hemodynamic instability require rapid clinical assessment</a:t>
            </a:r>
            <a:r>
              <a:rPr lang="en-US" sz="2200" u="sng" dirty="0" smtClean="0"/>
              <a:t>.</a:t>
            </a:r>
            <a:endParaRPr lang="en-US" sz="3400" dirty="0" smtClean="0"/>
          </a:p>
          <a:p>
            <a:pPr lvl="1" algn="l" rtl="0">
              <a:defRPr/>
            </a:pPr>
            <a:r>
              <a:rPr lang="en-US" dirty="0" smtClean="0"/>
              <a:t>Intravenous access with at least two large-bore lines</a:t>
            </a:r>
            <a:r>
              <a:rPr lang="en-US" sz="1900" u="sng" dirty="0" smtClean="0"/>
              <a:t>.</a:t>
            </a:r>
            <a:endParaRPr lang="en-US" sz="3100" dirty="0" smtClean="0"/>
          </a:p>
          <a:p>
            <a:pPr lvl="1" algn="l" rtl="0">
              <a:defRPr/>
            </a:pPr>
            <a:r>
              <a:rPr lang="en-US" dirty="0" err="1" smtClean="0"/>
              <a:t>nasogastric</a:t>
            </a:r>
            <a:r>
              <a:rPr lang="en-US" dirty="0" smtClean="0"/>
              <a:t> tube placement,</a:t>
            </a:r>
            <a:endParaRPr lang="en-US" sz="3100" dirty="0" smtClean="0"/>
          </a:p>
          <a:p>
            <a:pPr lvl="1" algn="l" rtl="0">
              <a:defRPr/>
            </a:pPr>
            <a:r>
              <a:rPr lang="en-US" dirty="0" smtClean="0"/>
              <a:t>determination of </a:t>
            </a:r>
            <a:r>
              <a:rPr lang="en-US" dirty="0" err="1" smtClean="0"/>
              <a:t>hematocrit</a:t>
            </a:r>
            <a:r>
              <a:rPr lang="en-US" dirty="0" smtClean="0"/>
              <a:t> and coagulation studies, and type and cross for blood products.</a:t>
            </a:r>
            <a:endParaRPr lang="en-US" sz="3100" dirty="0" smtClean="0"/>
          </a:p>
          <a:p>
            <a:pPr lvl="1" algn="l" rtl="0">
              <a:defRPr/>
            </a:pPr>
            <a:r>
              <a:rPr lang="en-US" dirty="0" smtClean="0"/>
              <a:t>Patients with altered mental status should undergo </a:t>
            </a:r>
            <a:r>
              <a:rPr lang="en-US" dirty="0" err="1" smtClean="0"/>
              <a:t>endotracheal</a:t>
            </a:r>
            <a:r>
              <a:rPr lang="en-US" dirty="0" smtClean="0"/>
              <a:t> intubation for airway protection</a:t>
            </a:r>
            <a:endParaRPr lang="en-US" sz="3100" dirty="0" smtClean="0"/>
          </a:p>
          <a:p>
            <a:pPr lvl="1" algn="l" rtl="0">
              <a:defRPr/>
            </a:pPr>
            <a:r>
              <a:rPr lang="en-US" dirty="0" smtClean="0"/>
              <a:t>Emergent </a:t>
            </a:r>
            <a:r>
              <a:rPr lang="en-US" dirty="0" smtClean="0"/>
              <a:t>evaluation by a gastroenterologist should be requested.</a:t>
            </a:r>
            <a:r>
              <a:rPr lang="en-US" b="1" dirty="0" smtClean="0"/>
              <a:t> </a:t>
            </a:r>
            <a:endParaRPr lang="en-US" sz="3100" dirty="0" smtClean="0"/>
          </a:p>
          <a:p>
            <a:pPr lvl="1" algn="l" rtl="0">
              <a:defRPr/>
            </a:pPr>
            <a:r>
              <a:rPr lang="en-US" dirty="0" smtClean="0"/>
              <a:t>The patient should be stabilized before proceeding to endoscopy.</a:t>
            </a:r>
            <a:endParaRPr lang="en-US" sz="3100" dirty="0" smtClean="0"/>
          </a:p>
          <a:p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/>
              <a:t>THANK YOU</a:t>
            </a:r>
            <a:endParaRPr lang="ar-JO" sz="7200" dirty="0" smtClean="0"/>
          </a:p>
          <a:p>
            <a:pPr algn="ctr" rtl="0">
              <a:buNone/>
            </a:pPr>
            <a:r>
              <a:rPr lang="en-US" sz="15000" dirty="0" smtClean="0">
                <a:sym typeface="Wingdings" pitchFamily="2" charset="2"/>
              </a:rPr>
              <a:t></a:t>
            </a:r>
            <a:endParaRPr lang="ar-JO" sz="1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dirty="0" smtClean="0"/>
              <a:t>**Acute gastrointestinal (GI) bleeding is a potentially life-threatening abdominal emergency that remains a common cause of hospitalization.</a:t>
            </a:r>
            <a:endParaRPr lang="en-US" baseline="30000" dirty="0" smtClean="0"/>
          </a:p>
          <a:p>
            <a:pPr algn="l">
              <a:buNone/>
            </a:pPr>
            <a:r>
              <a:rPr lang="en-US" baseline="30000" dirty="0" smtClean="0"/>
              <a:t>**</a:t>
            </a:r>
            <a:r>
              <a:rPr lang="en-US" dirty="0" smtClean="0"/>
              <a:t>Upper gastrointestinal bleeding (UGIB) is defined as bleeding derived from a source proximal to the ligament of </a:t>
            </a:r>
            <a:r>
              <a:rPr lang="en-US" dirty="0" err="1" smtClean="0"/>
              <a:t>Treitz</a:t>
            </a:r>
            <a:r>
              <a:rPr lang="en-US" dirty="0" smtClean="0"/>
              <a:t>.</a:t>
            </a:r>
          </a:p>
          <a:p>
            <a:pPr algn="l">
              <a:buNone/>
            </a:pPr>
            <a:r>
              <a:rPr lang="en-US" dirty="0" smtClean="0"/>
              <a:t>** The incidence of UGIB is approximately 100 cases per 100,000 population per year.</a:t>
            </a:r>
            <a:r>
              <a:rPr lang="en-US" baseline="30000" dirty="0" smtClean="0"/>
              <a:t> </a:t>
            </a:r>
          </a:p>
          <a:p>
            <a:pPr algn="l">
              <a:buNone/>
            </a:pPr>
            <a:r>
              <a:rPr lang="en-US" baseline="30000" dirty="0" smtClean="0"/>
              <a:t>** </a:t>
            </a:r>
            <a:r>
              <a:rPr lang="en-US" dirty="0" smtClean="0"/>
              <a:t>Bleeding from the upper GI tract is approximately 4 times more common than bleeding from the lower GI tract and is a major cause of morbidity and mortality. </a:t>
            </a:r>
          </a:p>
          <a:p>
            <a:pPr algn="l">
              <a:buNone/>
            </a:pPr>
            <a:r>
              <a:rPr lang="en-US" dirty="0" smtClean="0"/>
              <a:t>**Mortality rates from UGIB are 6-10% overall</a:t>
            </a:r>
          </a:p>
          <a:p>
            <a:pPr algn="l">
              <a:buNone/>
            </a:pP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ar-JO" dirty="0" smtClean="0"/>
              <a:t/>
            </a:r>
            <a:br>
              <a:rPr lang="ar-JO" dirty="0" smtClean="0"/>
            </a:br>
            <a:r>
              <a:rPr lang="en-US" sz="4900" dirty="0" smtClean="0"/>
              <a:t>ETIOLOGY</a:t>
            </a:r>
            <a:endParaRPr lang="ar-JO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VARICEAL </a:t>
            </a:r>
            <a:r>
              <a:rPr lang="en-US" dirty="0" err="1" smtClean="0"/>
              <a:t>vs</a:t>
            </a:r>
            <a:r>
              <a:rPr lang="en-US" dirty="0" smtClean="0"/>
              <a:t> NON VARICEAL  bleeding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NON </a:t>
            </a:r>
            <a:r>
              <a:rPr lang="en-US" dirty="0" smtClean="0"/>
              <a:t>VARICEAL IS MORE COMMON</a:t>
            </a:r>
          </a:p>
          <a:p>
            <a:pPr algn="l">
              <a:buNone/>
            </a:pP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4000" b="1" dirty="0" smtClean="0"/>
              <a:t>CAUSES OF NON VARICEAL </a:t>
            </a:r>
            <a:r>
              <a:rPr lang="en-US" sz="4000" b="1" dirty="0" smtClean="0"/>
              <a:t>BLEEDING</a:t>
            </a:r>
            <a:endParaRPr lang="ar-JO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1- </a:t>
            </a:r>
            <a:r>
              <a:rPr lang="en-US" b="1" dirty="0" smtClean="0"/>
              <a:t>Peptic ulcer disease</a:t>
            </a:r>
            <a:r>
              <a:rPr lang="en-US" dirty="0" smtClean="0"/>
              <a:t>    </a:t>
            </a:r>
          </a:p>
          <a:p>
            <a:pPr algn="l" rtl="0"/>
            <a:r>
              <a:rPr lang="en-US" dirty="0" smtClean="0"/>
              <a:t> is the most common cause of upper G.I bleeding  about 50% of all cases</a:t>
            </a:r>
            <a:endParaRPr lang="ar-JO" dirty="0"/>
          </a:p>
        </p:txBody>
      </p:sp>
      <p:pic>
        <p:nvPicPr>
          <p:cNvPr id="4" name="Picture 3" descr="stomach_ulcer_and_duodenal_ulc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3429000"/>
            <a:ext cx="6196061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 descr="bleeding ulc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571612"/>
            <a:ext cx="5929354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 descr="endoscopy bl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500174"/>
            <a:ext cx="6143668" cy="47005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571480"/>
            <a:ext cx="7758138" cy="5448320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endParaRPr lang="en-US" sz="2800" b="1" dirty="0" smtClean="0"/>
          </a:p>
          <a:p>
            <a:pPr algn="l" rtl="0">
              <a:buNone/>
            </a:pPr>
            <a:r>
              <a:rPr lang="en-US" sz="2800" b="1" dirty="0" smtClean="0"/>
              <a:t>Causes of peptic ulcer disease:</a:t>
            </a:r>
            <a:endParaRPr lang="en-US" sz="2000" b="1" dirty="0" smtClean="0"/>
          </a:p>
          <a:p>
            <a:pPr algn="l" rtl="0">
              <a:buNone/>
            </a:pPr>
            <a:r>
              <a:rPr lang="en-US" sz="2000" b="1" dirty="0" smtClean="0"/>
              <a:t>H.PYLORI INFECTION:</a:t>
            </a:r>
          </a:p>
          <a:p>
            <a:pPr marL="342900" indent="-342900" algn="l" rtl="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Most common infection in the world (20%)</a:t>
            </a:r>
          </a:p>
          <a:p>
            <a:pPr marL="342900" indent="-342900" algn="l" rtl="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10% of men, 4% women develop PUD</a:t>
            </a:r>
          </a:p>
          <a:p>
            <a:pPr marL="342900" indent="-342900" algn="l" rtl="0">
              <a:lnSpc>
                <a:spcPct val="130000"/>
              </a:lnSpc>
              <a:buClr>
                <a:schemeClr val="hlink"/>
              </a:buClr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Positive in 70-100% of PUD patients.</a:t>
            </a:r>
          </a:p>
          <a:p>
            <a:pPr algn="l" rtl="0">
              <a:buNone/>
            </a:pPr>
            <a:endParaRPr lang="en-US" sz="2000" b="1" dirty="0" smtClean="0"/>
          </a:p>
          <a:p>
            <a:pPr algn="r" rtl="0">
              <a:buNone/>
            </a:pPr>
            <a:endParaRPr lang="en-US" sz="2000" b="1" dirty="0" smtClean="0"/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1"/>
                </a:solidFill>
              </a:rPr>
              <a:t>Gram negative, Spiral bacilli 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1"/>
                </a:solidFill>
              </a:rPr>
              <a:t>Spirochetes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1"/>
                </a:solidFill>
              </a:rPr>
              <a:t>Do not invade cells – only mucous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1"/>
                </a:solidFill>
              </a:rPr>
              <a:t>Breakdown urea - ammonia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1"/>
                </a:solidFill>
              </a:rPr>
              <a:t>Break down mucosal defense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1"/>
                </a:solidFill>
              </a:rPr>
              <a:t>Chronic Superficial inflammation</a:t>
            </a:r>
          </a:p>
          <a:p>
            <a:pPr algn="l">
              <a:buNone/>
            </a:pPr>
            <a:endParaRPr lang="en-US" sz="1400" b="1" dirty="0" smtClean="0"/>
          </a:p>
        </p:txBody>
      </p:sp>
      <p:pic>
        <p:nvPicPr>
          <p:cNvPr id="4" name="Picture 4" descr="helicoba_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591053"/>
            <a:ext cx="3786214" cy="262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2798</TotalTime>
  <Words>1486</Words>
  <Application>Microsoft Office PowerPoint</Application>
  <PresentationFormat>On-screen Show (4:3)</PresentationFormat>
  <Paragraphs>174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Flow</vt:lpstr>
      <vt:lpstr>GASTROINTESTINAL TRACT BLEEDING</vt:lpstr>
      <vt:lpstr>CLINICAL SCENARIO</vt:lpstr>
      <vt:lpstr>UPPER G.I BLEEDING</vt:lpstr>
      <vt:lpstr>EPIDEMIOLOGY</vt:lpstr>
      <vt:lpstr> ETIOLOGY</vt:lpstr>
      <vt:lpstr>CAUSES OF NON VARICEAL BLEEDING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Esophageal/gastric varices.</vt:lpstr>
      <vt:lpstr>Slide 18</vt:lpstr>
      <vt:lpstr> NON-G.I CAUSES:</vt:lpstr>
      <vt:lpstr>Clinical presentation:</vt:lpstr>
      <vt:lpstr>Slide 21</vt:lpstr>
      <vt:lpstr>Physical Examination</vt:lpstr>
      <vt:lpstr>Slide 23</vt:lpstr>
      <vt:lpstr>lower GI bleeding: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Treatment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UPPER G.I BLEEDING</dc:title>
  <dc:creator>Administrator</dc:creator>
  <cp:lastModifiedBy>PC</cp:lastModifiedBy>
  <cp:revision>56</cp:revision>
  <dcterms:created xsi:type="dcterms:W3CDTF">2016-11-05T20:34:42Z</dcterms:created>
  <dcterms:modified xsi:type="dcterms:W3CDTF">2016-11-07T20:00:06Z</dcterms:modified>
</cp:coreProperties>
</file>